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023" r:id="rId1"/>
  </p:sldMasterIdLst>
  <p:sldIdLst>
    <p:sldId id="256" r:id="rId2"/>
    <p:sldId id="257" r:id="rId3"/>
    <p:sldId id="263" r:id="rId4"/>
    <p:sldId id="264" r:id="rId5"/>
    <p:sldId id="265" r:id="rId6"/>
    <p:sldId id="258" r:id="rId7"/>
    <p:sldId id="262" r:id="rId8"/>
    <p:sldId id="267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image" Target="../media/image11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image" Target="../media/image11.pn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svg"/><Relationship Id="rId1" Type="http://schemas.openxmlformats.org/officeDocument/2006/relationships/image" Target="../media/image13.png"/><Relationship Id="rId4" Type="http://schemas.openxmlformats.org/officeDocument/2006/relationships/image" Target="../media/image1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CB2570-2830-4EEF-8668-50B8331F0BC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444B12E8-A355-4E4E-9C8F-554616E4096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Operating (City National - 9501)  </a:t>
          </a:r>
        </a:p>
        <a:p>
          <a:pPr>
            <a:lnSpc>
              <a:spcPct val="100000"/>
            </a:lnSpc>
            <a:defRPr cap="all"/>
          </a:pPr>
          <a:r>
            <a:rPr lang="en-US" b="1" i="0" dirty="0"/>
            <a:t>$15,309.22</a:t>
          </a:r>
          <a:endParaRPr lang="en-US" b="1" dirty="0"/>
        </a:p>
      </dgm:t>
    </dgm:pt>
    <dgm:pt modelId="{FF5AE48C-E462-4DC4-9CD9-4521A9AFB3F3}" type="parTrans" cxnId="{999EFD05-9D28-4B1F-9BDB-EE591688B0B2}">
      <dgm:prSet/>
      <dgm:spPr/>
      <dgm:t>
        <a:bodyPr/>
        <a:lstStyle/>
        <a:p>
          <a:endParaRPr lang="en-US"/>
        </a:p>
      </dgm:t>
    </dgm:pt>
    <dgm:pt modelId="{3EB2D5D6-B049-42B1-AB2F-A4CABF635B77}" type="sibTrans" cxnId="{999EFD05-9D28-4B1F-9BDB-EE591688B0B2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B2B16D0-5037-4673-B921-9797F95F7779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Security Deposit ( City National - 7225) </a:t>
          </a:r>
        </a:p>
        <a:p>
          <a:pPr>
            <a:lnSpc>
              <a:spcPct val="100000"/>
            </a:lnSpc>
            <a:defRPr cap="all"/>
          </a:pPr>
          <a:r>
            <a:rPr lang="en-US" b="1" i="0" dirty="0"/>
            <a:t> $44,859</a:t>
          </a:r>
          <a:endParaRPr lang="en-US" b="1" dirty="0"/>
        </a:p>
      </dgm:t>
    </dgm:pt>
    <dgm:pt modelId="{E361CD03-1DE4-4B37-9B2F-C190D97A1EFB}" type="parTrans" cxnId="{CC373B6C-5101-4DAE-A8D2-3345D6426847}">
      <dgm:prSet/>
      <dgm:spPr/>
      <dgm:t>
        <a:bodyPr/>
        <a:lstStyle/>
        <a:p>
          <a:endParaRPr lang="en-US"/>
        </a:p>
      </dgm:t>
    </dgm:pt>
    <dgm:pt modelId="{681D3EE7-4553-4009-A11F-0200C57212E7}" type="sibTrans" cxnId="{CC373B6C-5101-4DAE-A8D2-3345D642684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A36960C-45C6-44C8-9989-08C5A60B8123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0" i="0" dirty="0"/>
            <a:t>Reserve </a:t>
          </a:r>
        </a:p>
        <a:p>
          <a:pPr>
            <a:lnSpc>
              <a:spcPct val="100000"/>
            </a:lnSpc>
            <a:defRPr cap="all"/>
          </a:pPr>
          <a:r>
            <a:rPr lang="en-US" b="0" i="0" dirty="0"/>
            <a:t>(US Century Bank – 3436)  </a:t>
          </a:r>
        </a:p>
        <a:p>
          <a:pPr>
            <a:lnSpc>
              <a:spcPct val="100000"/>
            </a:lnSpc>
            <a:defRPr cap="all"/>
          </a:pPr>
          <a:r>
            <a:rPr lang="en-US" b="1" i="0" dirty="0"/>
            <a:t>$29,320.30</a:t>
          </a:r>
          <a:endParaRPr lang="en-US" b="1" dirty="0"/>
        </a:p>
      </dgm:t>
    </dgm:pt>
    <dgm:pt modelId="{7AC10D19-B32B-43CC-AF5F-50DDB4C93732}" type="parTrans" cxnId="{17BB8A31-0A45-46BD-8DD5-15B7E66C6F37}">
      <dgm:prSet/>
      <dgm:spPr/>
      <dgm:t>
        <a:bodyPr/>
        <a:lstStyle/>
        <a:p>
          <a:endParaRPr lang="en-US"/>
        </a:p>
      </dgm:t>
    </dgm:pt>
    <dgm:pt modelId="{9800BD04-FBCB-42D3-BF5D-E862B123697C}" type="sibTrans" cxnId="{17BB8A31-0A45-46BD-8DD5-15B7E66C6F3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2F0E2530-87E0-4791-B535-F293B9B7D30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b="1" i="0" dirty="0"/>
            <a:t>Total Balance   $89,488.52</a:t>
          </a:r>
          <a:endParaRPr lang="en-US" b="1" dirty="0"/>
        </a:p>
      </dgm:t>
    </dgm:pt>
    <dgm:pt modelId="{B21FC42B-90EB-4ECC-B234-5D4C7B44AF1C}" type="parTrans" cxnId="{4471385D-6138-421C-8972-6321D9AE4AF5}">
      <dgm:prSet/>
      <dgm:spPr/>
      <dgm:t>
        <a:bodyPr/>
        <a:lstStyle/>
        <a:p>
          <a:endParaRPr lang="en-US"/>
        </a:p>
      </dgm:t>
    </dgm:pt>
    <dgm:pt modelId="{D97C062F-547A-41A3-B6E4-262091C9D3FA}" type="sibTrans" cxnId="{4471385D-6138-421C-8972-6321D9AE4AF5}">
      <dgm:prSet/>
      <dgm:spPr/>
      <dgm:t>
        <a:bodyPr/>
        <a:lstStyle/>
        <a:p>
          <a:endParaRPr lang="en-US"/>
        </a:p>
      </dgm:t>
    </dgm:pt>
    <dgm:pt modelId="{02B24C06-6DAC-41C8-B402-C0315202328D}" type="pres">
      <dgm:prSet presAssocID="{01CB2570-2830-4EEF-8668-50B8331F0BCF}" presName="root" presStyleCnt="0">
        <dgm:presLayoutVars>
          <dgm:dir/>
          <dgm:resizeHandles val="exact"/>
        </dgm:presLayoutVars>
      </dgm:prSet>
      <dgm:spPr/>
    </dgm:pt>
    <dgm:pt modelId="{9DBD399A-A0BD-40FF-B80C-24BFDB2441C0}" type="pres">
      <dgm:prSet presAssocID="{444B12E8-A355-4E4E-9C8F-554616E4096F}" presName="compNode" presStyleCnt="0"/>
      <dgm:spPr/>
    </dgm:pt>
    <dgm:pt modelId="{C7418D80-4EBB-48A0-8D7D-EAD5B4EC86EE}" type="pres">
      <dgm:prSet presAssocID="{444B12E8-A355-4E4E-9C8F-554616E4096F}" presName="iconBgRect" presStyleLbl="bgShp" presStyleIdx="0" presStyleCnt="4"/>
      <dgm:spPr/>
    </dgm:pt>
    <dgm:pt modelId="{90AC6481-D0CB-483B-A0A4-5F6BE92A98D5}" type="pres">
      <dgm:prSet presAssocID="{444B12E8-A355-4E4E-9C8F-554616E4096F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ity"/>
        </a:ext>
      </dgm:extLst>
    </dgm:pt>
    <dgm:pt modelId="{9E9CA729-1DAA-4001-95DB-7A6BA62B5349}" type="pres">
      <dgm:prSet presAssocID="{444B12E8-A355-4E4E-9C8F-554616E4096F}" presName="spaceRect" presStyleCnt="0"/>
      <dgm:spPr/>
    </dgm:pt>
    <dgm:pt modelId="{E86157E1-52BA-4D26-8AEE-C6AD7E94366D}" type="pres">
      <dgm:prSet presAssocID="{444B12E8-A355-4E4E-9C8F-554616E4096F}" presName="textRect" presStyleLbl="revTx" presStyleIdx="0" presStyleCnt="4">
        <dgm:presLayoutVars>
          <dgm:chMax val="1"/>
          <dgm:chPref val="1"/>
        </dgm:presLayoutVars>
      </dgm:prSet>
      <dgm:spPr/>
    </dgm:pt>
    <dgm:pt modelId="{C0726CFD-12D3-4F84-8C30-D078D00C06F3}" type="pres">
      <dgm:prSet presAssocID="{3EB2D5D6-B049-42B1-AB2F-A4CABF635B77}" presName="sibTrans" presStyleCnt="0"/>
      <dgm:spPr/>
    </dgm:pt>
    <dgm:pt modelId="{FAB0B5B8-97ED-4220-8AC9-FB2708558EA2}" type="pres">
      <dgm:prSet presAssocID="{BB2B16D0-5037-4673-B921-9797F95F7779}" presName="compNode" presStyleCnt="0"/>
      <dgm:spPr/>
    </dgm:pt>
    <dgm:pt modelId="{0372BF9D-D2EA-451F-9A4D-EFA2388CF622}" type="pres">
      <dgm:prSet presAssocID="{BB2B16D0-5037-4673-B921-9797F95F7779}" presName="iconBgRect" presStyleLbl="bgShp" presStyleIdx="1" presStyleCnt="4" custLinFactNeighborX="-3087"/>
      <dgm:spPr/>
    </dgm:pt>
    <dgm:pt modelId="{DD3CD792-2623-4110-A4A6-96A29F37E9A7}" type="pres">
      <dgm:prSet presAssocID="{BB2B16D0-5037-4673-B921-9797F95F7779}" presName="iconRect" presStyleLbl="node1" presStyleIdx="1" presStyleCnt="4" custLinFactNeighborX="-9416" custLinFactNeighborY="4036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afe outline"/>
        </a:ext>
      </dgm:extLst>
    </dgm:pt>
    <dgm:pt modelId="{4D9F0B5C-EE25-4BA9-A82F-A55E6C3E71F7}" type="pres">
      <dgm:prSet presAssocID="{BB2B16D0-5037-4673-B921-9797F95F7779}" presName="spaceRect" presStyleCnt="0"/>
      <dgm:spPr/>
    </dgm:pt>
    <dgm:pt modelId="{ED8DDA8D-1803-43AA-BBD3-1837E5E823E8}" type="pres">
      <dgm:prSet presAssocID="{BB2B16D0-5037-4673-B921-9797F95F7779}" presName="textRect" presStyleLbl="revTx" presStyleIdx="1" presStyleCnt="4">
        <dgm:presLayoutVars>
          <dgm:chMax val="1"/>
          <dgm:chPref val="1"/>
        </dgm:presLayoutVars>
      </dgm:prSet>
      <dgm:spPr/>
    </dgm:pt>
    <dgm:pt modelId="{F65F25CA-CB82-459F-BEE7-0A307E984AA6}" type="pres">
      <dgm:prSet presAssocID="{681D3EE7-4553-4009-A11F-0200C57212E7}" presName="sibTrans" presStyleCnt="0"/>
      <dgm:spPr/>
    </dgm:pt>
    <dgm:pt modelId="{0EE8AD14-3B02-45EF-A937-F3E6A070D167}" type="pres">
      <dgm:prSet presAssocID="{7A36960C-45C6-44C8-9989-08C5A60B8123}" presName="compNode" presStyleCnt="0"/>
      <dgm:spPr/>
    </dgm:pt>
    <dgm:pt modelId="{EE174802-5061-46B1-9C48-6612A76FC021}" type="pres">
      <dgm:prSet presAssocID="{7A36960C-45C6-44C8-9989-08C5A60B8123}" presName="iconBgRect" presStyleLbl="bgShp" presStyleIdx="2" presStyleCnt="4"/>
      <dgm:spPr/>
    </dgm:pt>
    <dgm:pt modelId="{536254D9-9B44-4A1E-B99A-A047CE4B617F}" type="pres">
      <dgm:prSet presAssocID="{7A36960C-45C6-44C8-9989-08C5A60B8123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6F880201-329D-4CF4-94CC-48DE56BA2BE3}" type="pres">
      <dgm:prSet presAssocID="{7A36960C-45C6-44C8-9989-08C5A60B8123}" presName="spaceRect" presStyleCnt="0"/>
      <dgm:spPr/>
    </dgm:pt>
    <dgm:pt modelId="{52A40D89-D637-4C9F-ACB8-FC8416ECBCC6}" type="pres">
      <dgm:prSet presAssocID="{7A36960C-45C6-44C8-9989-08C5A60B8123}" presName="textRect" presStyleLbl="revTx" presStyleIdx="2" presStyleCnt="4">
        <dgm:presLayoutVars>
          <dgm:chMax val="1"/>
          <dgm:chPref val="1"/>
        </dgm:presLayoutVars>
      </dgm:prSet>
      <dgm:spPr/>
    </dgm:pt>
    <dgm:pt modelId="{373C0790-F5D6-4946-BC66-ED386ABBE636}" type="pres">
      <dgm:prSet presAssocID="{9800BD04-FBCB-42D3-BF5D-E862B123697C}" presName="sibTrans" presStyleCnt="0"/>
      <dgm:spPr/>
    </dgm:pt>
    <dgm:pt modelId="{377B875C-0F1C-4D6D-9FC2-50080CCD91E6}" type="pres">
      <dgm:prSet presAssocID="{2F0E2530-87E0-4791-B535-F293B9B7D30C}" presName="compNode" presStyleCnt="0"/>
      <dgm:spPr/>
    </dgm:pt>
    <dgm:pt modelId="{70F05A4A-E8CB-4252-A1E9-9D512675FE4C}" type="pres">
      <dgm:prSet presAssocID="{2F0E2530-87E0-4791-B535-F293B9B7D30C}" presName="iconBgRect" presStyleLbl="bgShp" presStyleIdx="3" presStyleCnt="4"/>
      <dgm:spPr/>
    </dgm:pt>
    <dgm:pt modelId="{43CF98DB-EB98-41C8-821A-CB630F2D4162}" type="pres">
      <dgm:prSet presAssocID="{2F0E2530-87E0-4791-B535-F293B9B7D30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24C3FD98-4ABD-493E-B7E4-AECDB3299A18}" type="pres">
      <dgm:prSet presAssocID="{2F0E2530-87E0-4791-B535-F293B9B7D30C}" presName="spaceRect" presStyleCnt="0"/>
      <dgm:spPr/>
    </dgm:pt>
    <dgm:pt modelId="{BCA1A8E9-C14E-43AC-B66C-095FC44216A1}" type="pres">
      <dgm:prSet presAssocID="{2F0E2530-87E0-4791-B535-F293B9B7D30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999EFD05-9D28-4B1F-9BDB-EE591688B0B2}" srcId="{01CB2570-2830-4EEF-8668-50B8331F0BCF}" destId="{444B12E8-A355-4E4E-9C8F-554616E4096F}" srcOrd="0" destOrd="0" parTransId="{FF5AE48C-E462-4DC4-9CD9-4521A9AFB3F3}" sibTransId="{3EB2D5D6-B049-42B1-AB2F-A4CABF635B77}"/>
    <dgm:cxn modelId="{1AC44B19-7C5D-448C-B900-EB3BABE1F27E}" type="presOf" srcId="{7A36960C-45C6-44C8-9989-08C5A60B8123}" destId="{52A40D89-D637-4C9F-ACB8-FC8416ECBCC6}" srcOrd="0" destOrd="0" presId="urn:microsoft.com/office/officeart/2018/5/layout/IconCircleLabelList"/>
    <dgm:cxn modelId="{17BB8A31-0A45-46BD-8DD5-15B7E66C6F37}" srcId="{01CB2570-2830-4EEF-8668-50B8331F0BCF}" destId="{7A36960C-45C6-44C8-9989-08C5A60B8123}" srcOrd="2" destOrd="0" parTransId="{7AC10D19-B32B-43CC-AF5F-50DDB4C93732}" sibTransId="{9800BD04-FBCB-42D3-BF5D-E862B123697C}"/>
    <dgm:cxn modelId="{4471385D-6138-421C-8972-6321D9AE4AF5}" srcId="{01CB2570-2830-4EEF-8668-50B8331F0BCF}" destId="{2F0E2530-87E0-4791-B535-F293B9B7D30C}" srcOrd="3" destOrd="0" parTransId="{B21FC42B-90EB-4ECC-B234-5D4C7B44AF1C}" sibTransId="{D97C062F-547A-41A3-B6E4-262091C9D3FA}"/>
    <dgm:cxn modelId="{74154762-4C35-4886-A14D-97A824A687B7}" type="presOf" srcId="{BB2B16D0-5037-4673-B921-9797F95F7779}" destId="{ED8DDA8D-1803-43AA-BBD3-1837E5E823E8}" srcOrd="0" destOrd="0" presId="urn:microsoft.com/office/officeart/2018/5/layout/IconCircleLabelList"/>
    <dgm:cxn modelId="{CC373B6C-5101-4DAE-A8D2-3345D6426847}" srcId="{01CB2570-2830-4EEF-8668-50B8331F0BCF}" destId="{BB2B16D0-5037-4673-B921-9797F95F7779}" srcOrd="1" destOrd="0" parTransId="{E361CD03-1DE4-4B37-9B2F-C190D97A1EFB}" sibTransId="{681D3EE7-4553-4009-A11F-0200C57212E7}"/>
    <dgm:cxn modelId="{66BBD177-7D89-4C25-AD1A-49E1003C7583}" type="presOf" srcId="{444B12E8-A355-4E4E-9C8F-554616E4096F}" destId="{E86157E1-52BA-4D26-8AEE-C6AD7E94366D}" srcOrd="0" destOrd="0" presId="urn:microsoft.com/office/officeart/2018/5/layout/IconCircleLabelList"/>
    <dgm:cxn modelId="{CCC83293-E2E9-4D02-8F20-42E474283366}" type="presOf" srcId="{2F0E2530-87E0-4791-B535-F293B9B7D30C}" destId="{BCA1A8E9-C14E-43AC-B66C-095FC44216A1}" srcOrd="0" destOrd="0" presId="urn:microsoft.com/office/officeart/2018/5/layout/IconCircleLabelList"/>
    <dgm:cxn modelId="{F9580AC8-79A8-44DF-A16D-0FB2377E004F}" type="presOf" srcId="{01CB2570-2830-4EEF-8668-50B8331F0BCF}" destId="{02B24C06-6DAC-41C8-B402-C0315202328D}" srcOrd="0" destOrd="0" presId="urn:microsoft.com/office/officeart/2018/5/layout/IconCircleLabelList"/>
    <dgm:cxn modelId="{7978D6FA-EEA8-4B25-B290-ABEB00E742C4}" type="presParOf" srcId="{02B24C06-6DAC-41C8-B402-C0315202328D}" destId="{9DBD399A-A0BD-40FF-B80C-24BFDB2441C0}" srcOrd="0" destOrd="0" presId="urn:microsoft.com/office/officeart/2018/5/layout/IconCircleLabelList"/>
    <dgm:cxn modelId="{3F8A1BAE-B7E8-4806-9611-FA9918846E7A}" type="presParOf" srcId="{9DBD399A-A0BD-40FF-B80C-24BFDB2441C0}" destId="{C7418D80-4EBB-48A0-8D7D-EAD5B4EC86EE}" srcOrd="0" destOrd="0" presId="urn:microsoft.com/office/officeart/2018/5/layout/IconCircleLabelList"/>
    <dgm:cxn modelId="{FF332E5C-6E10-4317-A8A8-C35267538C2B}" type="presParOf" srcId="{9DBD399A-A0BD-40FF-B80C-24BFDB2441C0}" destId="{90AC6481-D0CB-483B-A0A4-5F6BE92A98D5}" srcOrd="1" destOrd="0" presId="urn:microsoft.com/office/officeart/2018/5/layout/IconCircleLabelList"/>
    <dgm:cxn modelId="{BAB246F8-9278-4551-8174-76159597ADD3}" type="presParOf" srcId="{9DBD399A-A0BD-40FF-B80C-24BFDB2441C0}" destId="{9E9CA729-1DAA-4001-95DB-7A6BA62B5349}" srcOrd="2" destOrd="0" presId="urn:microsoft.com/office/officeart/2018/5/layout/IconCircleLabelList"/>
    <dgm:cxn modelId="{76593470-16A4-4587-9440-53B6B0E0B9A1}" type="presParOf" srcId="{9DBD399A-A0BD-40FF-B80C-24BFDB2441C0}" destId="{E86157E1-52BA-4D26-8AEE-C6AD7E94366D}" srcOrd="3" destOrd="0" presId="urn:microsoft.com/office/officeart/2018/5/layout/IconCircleLabelList"/>
    <dgm:cxn modelId="{EA9FCBBC-DBCA-412A-ACDC-E7CD36350996}" type="presParOf" srcId="{02B24C06-6DAC-41C8-B402-C0315202328D}" destId="{C0726CFD-12D3-4F84-8C30-D078D00C06F3}" srcOrd="1" destOrd="0" presId="urn:microsoft.com/office/officeart/2018/5/layout/IconCircleLabelList"/>
    <dgm:cxn modelId="{137DFD44-2BC8-445E-A258-E89E5B89F0A1}" type="presParOf" srcId="{02B24C06-6DAC-41C8-B402-C0315202328D}" destId="{FAB0B5B8-97ED-4220-8AC9-FB2708558EA2}" srcOrd="2" destOrd="0" presId="urn:microsoft.com/office/officeart/2018/5/layout/IconCircleLabelList"/>
    <dgm:cxn modelId="{427538CF-020B-4B3C-A83D-EAECB64A2104}" type="presParOf" srcId="{FAB0B5B8-97ED-4220-8AC9-FB2708558EA2}" destId="{0372BF9D-D2EA-451F-9A4D-EFA2388CF622}" srcOrd="0" destOrd="0" presId="urn:microsoft.com/office/officeart/2018/5/layout/IconCircleLabelList"/>
    <dgm:cxn modelId="{63E35303-8FDA-431A-842B-FBA028E6FD69}" type="presParOf" srcId="{FAB0B5B8-97ED-4220-8AC9-FB2708558EA2}" destId="{DD3CD792-2623-4110-A4A6-96A29F37E9A7}" srcOrd="1" destOrd="0" presId="urn:microsoft.com/office/officeart/2018/5/layout/IconCircleLabelList"/>
    <dgm:cxn modelId="{DA66EDEE-83F1-4CC7-ADB0-4BDBAEC715C6}" type="presParOf" srcId="{FAB0B5B8-97ED-4220-8AC9-FB2708558EA2}" destId="{4D9F0B5C-EE25-4BA9-A82F-A55E6C3E71F7}" srcOrd="2" destOrd="0" presId="urn:microsoft.com/office/officeart/2018/5/layout/IconCircleLabelList"/>
    <dgm:cxn modelId="{2C1FB692-7B32-48A4-BB88-62DABFA1402F}" type="presParOf" srcId="{FAB0B5B8-97ED-4220-8AC9-FB2708558EA2}" destId="{ED8DDA8D-1803-43AA-BBD3-1837E5E823E8}" srcOrd="3" destOrd="0" presId="urn:microsoft.com/office/officeart/2018/5/layout/IconCircleLabelList"/>
    <dgm:cxn modelId="{37FC6EDD-E2A9-47B7-80A2-50FEBFD9176F}" type="presParOf" srcId="{02B24C06-6DAC-41C8-B402-C0315202328D}" destId="{F65F25CA-CB82-459F-BEE7-0A307E984AA6}" srcOrd="3" destOrd="0" presId="urn:microsoft.com/office/officeart/2018/5/layout/IconCircleLabelList"/>
    <dgm:cxn modelId="{14B0E7A8-2C63-4039-B3B1-9EE61CEBDB56}" type="presParOf" srcId="{02B24C06-6DAC-41C8-B402-C0315202328D}" destId="{0EE8AD14-3B02-45EF-A937-F3E6A070D167}" srcOrd="4" destOrd="0" presId="urn:microsoft.com/office/officeart/2018/5/layout/IconCircleLabelList"/>
    <dgm:cxn modelId="{780163E7-CAEF-4069-8571-D215CF7C47AC}" type="presParOf" srcId="{0EE8AD14-3B02-45EF-A937-F3E6A070D167}" destId="{EE174802-5061-46B1-9C48-6612A76FC021}" srcOrd="0" destOrd="0" presId="urn:microsoft.com/office/officeart/2018/5/layout/IconCircleLabelList"/>
    <dgm:cxn modelId="{719C9354-DCCD-40CC-A74C-BCC15D9E937B}" type="presParOf" srcId="{0EE8AD14-3B02-45EF-A937-F3E6A070D167}" destId="{536254D9-9B44-4A1E-B99A-A047CE4B617F}" srcOrd="1" destOrd="0" presId="urn:microsoft.com/office/officeart/2018/5/layout/IconCircleLabelList"/>
    <dgm:cxn modelId="{4DA132CB-4FCD-4ECC-B305-E44404CE034E}" type="presParOf" srcId="{0EE8AD14-3B02-45EF-A937-F3E6A070D167}" destId="{6F880201-329D-4CF4-94CC-48DE56BA2BE3}" srcOrd="2" destOrd="0" presId="urn:microsoft.com/office/officeart/2018/5/layout/IconCircleLabelList"/>
    <dgm:cxn modelId="{C61E0236-1BD6-4C61-A78E-64353AE63621}" type="presParOf" srcId="{0EE8AD14-3B02-45EF-A937-F3E6A070D167}" destId="{52A40D89-D637-4C9F-ACB8-FC8416ECBCC6}" srcOrd="3" destOrd="0" presId="urn:microsoft.com/office/officeart/2018/5/layout/IconCircleLabelList"/>
    <dgm:cxn modelId="{D166735C-4C6E-4466-8BF2-2932510D0BDD}" type="presParOf" srcId="{02B24C06-6DAC-41C8-B402-C0315202328D}" destId="{373C0790-F5D6-4946-BC66-ED386ABBE636}" srcOrd="5" destOrd="0" presId="urn:microsoft.com/office/officeart/2018/5/layout/IconCircleLabelList"/>
    <dgm:cxn modelId="{43FAE712-1ADC-4DF2-A7C7-383F98A152A1}" type="presParOf" srcId="{02B24C06-6DAC-41C8-B402-C0315202328D}" destId="{377B875C-0F1C-4D6D-9FC2-50080CCD91E6}" srcOrd="6" destOrd="0" presId="urn:microsoft.com/office/officeart/2018/5/layout/IconCircleLabelList"/>
    <dgm:cxn modelId="{AF02CA46-E223-462A-9748-049A7C7F46D7}" type="presParOf" srcId="{377B875C-0F1C-4D6D-9FC2-50080CCD91E6}" destId="{70F05A4A-E8CB-4252-A1E9-9D512675FE4C}" srcOrd="0" destOrd="0" presId="urn:microsoft.com/office/officeart/2018/5/layout/IconCircleLabelList"/>
    <dgm:cxn modelId="{9220311D-A79A-40B6-8B44-200E8A3100EF}" type="presParOf" srcId="{377B875C-0F1C-4D6D-9FC2-50080CCD91E6}" destId="{43CF98DB-EB98-41C8-821A-CB630F2D4162}" srcOrd="1" destOrd="0" presId="urn:microsoft.com/office/officeart/2018/5/layout/IconCircleLabelList"/>
    <dgm:cxn modelId="{25D34B40-E799-4F26-89DA-E879D2A8268C}" type="presParOf" srcId="{377B875C-0F1C-4D6D-9FC2-50080CCD91E6}" destId="{24C3FD98-4ABD-493E-B7E4-AECDB3299A18}" srcOrd="2" destOrd="0" presId="urn:microsoft.com/office/officeart/2018/5/layout/IconCircleLabelList"/>
    <dgm:cxn modelId="{B13B2E0A-8ED2-4B6F-861C-B4CF6718179B}" type="presParOf" srcId="{377B875C-0F1C-4D6D-9FC2-50080CCD91E6}" destId="{BCA1A8E9-C14E-43AC-B66C-095FC44216A1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5690BC5-2977-4B58-BBBE-8C5FDCDA35FB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0BDBF71-2ACB-4DF3-8C73-0F7245490E2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Financials up to December 2025 are posted the CFW Website.</a:t>
          </a:r>
        </a:p>
      </dgm:t>
    </dgm:pt>
    <dgm:pt modelId="{B407FF81-7CA7-468A-8397-CB0F9B0F0AB2}" type="sibTrans" cxnId="{43A2A7E8-3F9C-477B-A636-0BB02DC9B546}">
      <dgm:prSet/>
      <dgm:spPr/>
      <dgm:t>
        <a:bodyPr/>
        <a:lstStyle/>
        <a:p>
          <a:endParaRPr lang="en-US"/>
        </a:p>
      </dgm:t>
    </dgm:pt>
    <dgm:pt modelId="{75E9659D-737E-4C7B-BDE6-426200D073E1}" type="parTrans" cxnId="{43A2A7E8-3F9C-477B-A636-0BB02DC9B546}">
      <dgm:prSet/>
      <dgm:spPr/>
      <dgm:t>
        <a:bodyPr/>
        <a:lstStyle/>
        <a:p>
          <a:endParaRPr lang="en-US"/>
        </a:p>
      </dgm:t>
    </dgm:pt>
    <dgm:pt modelId="{44DFCEDC-9F71-4821-8E53-9AFF8B297251}" type="pres">
      <dgm:prSet presAssocID="{C5690BC5-2977-4B58-BBBE-8C5FDCDA35FB}" presName="root" presStyleCnt="0">
        <dgm:presLayoutVars>
          <dgm:dir/>
          <dgm:resizeHandles val="exact"/>
        </dgm:presLayoutVars>
      </dgm:prSet>
      <dgm:spPr/>
    </dgm:pt>
    <dgm:pt modelId="{90D99146-F772-43FC-9172-A87E9608440F}" type="pres">
      <dgm:prSet presAssocID="{E0BDBF71-2ACB-4DF3-8C73-0F7245490E24}" presName="compNode" presStyleCnt="0"/>
      <dgm:spPr/>
    </dgm:pt>
    <dgm:pt modelId="{F10669B4-A0F3-48E1-82C0-0191DBE722E0}" type="pres">
      <dgm:prSet presAssocID="{E0BDBF71-2ACB-4DF3-8C73-0F7245490E24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03008E14-A4ED-4D0F-A29D-55D2408E83C0}" type="pres">
      <dgm:prSet presAssocID="{E0BDBF71-2ACB-4DF3-8C73-0F7245490E24}" presName="spaceRect" presStyleCnt="0"/>
      <dgm:spPr/>
    </dgm:pt>
    <dgm:pt modelId="{9EB2104D-5883-4F26-8ECE-F05FE9F6BDC1}" type="pres">
      <dgm:prSet presAssocID="{E0BDBF71-2ACB-4DF3-8C73-0F7245490E24}" presName="textRect" presStyleLbl="revTx" presStyleIdx="0" presStyleCnt="1">
        <dgm:presLayoutVars>
          <dgm:chMax val="1"/>
          <dgm:chPref val="1"/>
        </dgm:presLayoutVars>
      </dgm:prSet>
      <dgm:spPr/>
    </dgm:pt>
  </dgm:ptLst>
  <dgm:cxnLst>
    <dgm:cxn modelId="{42570441-012C-4413-872A-DDC8A6D15453}" type="presOf" srcId="{E0BDBF71-2ACB-4DF3-8C73-0F7245490E24}" destId="{9EB2104D-5883-4F26-8ECE-F05FE9F6BDC1}" srcOrd="0" destOrd="0" presId="urn:microsoft.com/office/officeart/2018/2/layout/IconLabelList"/>
    <dgm:cxn modelId="{D2445E83-5BC9-4303-893F-320F33DDDE73}" type="presOf" srcId="{C5690BC5-2977-4B58-BBBE-8C5FDCDA35FB}" destId="{44DFCEDC-9F71-4821-8E53-9AFF8B297251}" srcOrd="0" destOrd="0" presId="urn:microsoft.com/office/officeart/2018/2/layout/IconLabelList"/>
    <dgm:cxn modelId="{43A2A7E8-3F9C-477B-A636-0BB02DC9B546}" srcId="{C5690BC5-2977-4B58-BBBE-8C5FDCDA35FB}" destId="{E0BDBF71-2ACB-4DF3-8C73-0F7245490E24}" srcOrd="0" destOrd="0" parTransId="{75E9659D-737E-4C7B-BDE6-426200D073E1}" sibTransId="{B407FF81-7CA7-468A-8397-CB0F9B0F0AB2}"/>
    <dgm:cxn modelId="{00AA5F17-2D4F-4152-9667-08CA627B63DF}" type="presParOf" srcId="{44DFCEDC-9F71-4821-8E53-9AFF8B297251}" destId="{90D99146-F772-43FC-9172-A87E9608440F}" srcOrd="0" destOrd="0" presId="urn:microsoft.com/office/officeart/2018/2/layout/IconLabelList"/>
    <dgm:cxn modelId="{C41A505F-2F57-4D3E-88DB-EF1F06B03CE3}" type="presParOf" srcId="{90D99146-F772-43FC-9172-A87E9608440F}" destId="{F10669B4-A0F3-48E1-82C0-0191DBE722E0}" srcOrd="0" destOrd="0" presId="urn:microsoft.com/office/officeart/2018/2/layout/IconLabelList"/>
    <dgm:cxn modelId="{87334304-20FB-4083-AB82-1D1980BE2E1B}" type="presParOf" srcId="{90D99146-F772-43FC-9172-A87E9608440F}" destId="{03008E14-A4ED-4D0F-A29D-55D2408E83C0}" srcOrd="1" destOrd="0" presId="urn:microsoft.com/office/officeart/2018/2/layout/IconLabelList"/>
    <dgm:cxn modelId="{3991F28D-6558-4030-B29D-A5044AC28ED8}" type="presParOf" srcId="{90D99146-F772-43FC-9172-A87E9608440F}" destId="{9EB2104D-5883-4F26-8ECE-F05FE9F6BDC1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12FC2A-E092-40E8-A69C-EC8304675E0D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257941F-C7D3-4158-8AF1-430F51B59CA4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dirty="0"/>
            <a:t>3rd quarter HOA fees are due </a:t>
          </a:r>
          <a:r>
            <a:rPr lang="en-US" sz="1600" dirty="0" err="1"/>
            <a:t>february</a:t>
          </a:r>
          <a:r>
            <a:rPr lang="en-US" sz="1600" dirty="0"/>
            <a:t> 1</a:t>
          </a:r>
          <a:r>
            <a:rPr lang="en-US" sz="1600" baseline="30000" dirty="0"/>
            <a:t>st</a:t>
          </a:r>
          <a:r>
            <a:rPr lang="en-US" sz="1600" dirty="0"/>
            <a:t>. </a:t>
          </a:r>
        </a:p>
      </dgm:t>
    </dgm:pt>
    <dgm:pt modelId="{87B99C4E-488A-478B-B4DE-C4E582BAAC32}" type="parTrans" cxnId="{AE0E2463-DF11-4FF1-85FB-54DB709FC2F9}">
      <dgm:prSet/>
      <dgm:spPr/>
      <dgm:t>
        <a:bodyPr/>
        <a:lstStyle/>
        <a:p>
          <a:endParaRPr lang="en-US"/>
        </a:p>
      </dgm:t>
    </dgm:pt>
    <dgm:pt modelId="{6C7702A4-CF2B-47FF-8F88-347F55423B2C}" type="sibTrans" cxnId="{AE0E2463-DF11-4FF1-85FB-54DB709FC2F9}">
      <dgm:prSet/>
      <dgm:spPr/>
      <dgm:t>
        <a:bodyPr/>
        <a:lstStyle/>
        <a:p>
          <a:endParaRPr lang="en-US"/>
        </a:p>
      </dgm:t>
    </dgm:pt>
    <dgm:pt modelId="{E97547AA-E61F-4B05-AF9A-8ECA3AA4A5C2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dirty="0"/>
            <a:t>WE HAVE 2 OWNER in collection</a:t>
          </a:r>
        </a:p>
        <a:p>
          <a:pPr>
            <a:lnSpc>
              <a:spcPct val="100000"/>
            </a:lnSpc>
            <a:defRPr cap="all"/>
          </a:pPr>
          <a:r>
            <a:rPr lang="en-US" sz="1600" dirty="0"/>
            <a:t>3 owners past due</a:t>
          </a:r>
        </a:p>
        <a:p>
          <a:pPr>
            <a:lnSpc>
              <a:spcPct val="100000"/>
            </a:lnSpc>
            <a:defRPr cap="all"/>
          </a:pPr>
          <a:r>
            <a:rPr lang="en-US" sz="1600" dirty="0"/>
            <a:t>Due to </a:t>
          </a:r>
          <a:r>
            <a:rPr lang="en-US" sz="1600" dirty="0" err="1"/>
            <a:t>cfw</a:t>
          </a:r>
          <a:r>
            <a:rPr lang="en-US" sz="1600" dirty="0"/>
            <a:t> - $14,807.50</a:t>
          </a:r>
        </a:p>
      </dgm:t>
    </dgm:pt>
    <dgm:pt modelId="{6A23CBA9-1C19-4B66-B54B-62E885A2591E}" type="parTrans" cxnId="{A7748D50-2897-4602-A793-88DAF212D967}">
      <dgm:prSet/>
      <dgm:spPr/>
      <dgm:t>
        <a:bodyPr/>
        <a:lstStyle/>
        <a:p>
          <a:endParaRPr lang="en-US"/>
        </a:p>
      </dgm:t>
    </dgm:pt>
    <dgm:pt modelId="{38CE8422-B929-491A-9A98-6070CA3C7E04}" type="sibTrans" cxnId="{A7748D50-2897-4602-A793-88DAF212D967}">
      <dgm:prSet/>
      <dgm:spPr/>
      <dgm:t>
        <a:bodyPr/>
        <a:lstStyle/>
        <a:p>
          <a:endParaRPr lang="en-US"/>
        </a:p>
      </dgm:t>
    </dgm:pt>
    <dgm:pt modelId="{BC55566A-95E4-4CAF-8DF2-E87741DBD3C3}" type="pres">
      <dgm:prSet presAssocID="{5012FC2A-E092-40E8-A69C-EC8304675E0D}" presName="root" presStyleCnt="0">
        <dgm:presLayoutVars>
          <dgm:dir/>
          <dgm:resizeHandles val="exact"/>
        </dgm:presLayoutVars>
      </dgm:prSet>
      <dgm:spPr/>
    </dgm:pt>
    <dgm:pt modelId="{6A43FC9B-B877-4EE4-8042-CF9EA599AD2E}" type="pres">
      <dgm:prSet presAssocID="{5257941F-C7D3-4158-8AF1-430F51B59CA4}" presName="compNode" presStyleCnt="0"/>
      <dgm:spPr/>
    </dgm:pt>
    <dgm:pt modelId="{E5B652B0-87AE-4C1B-A593-4FDA343A335F}" type="pres">
      <dgm:prSet presAssocID="{5257941F-C7D3-4158-8AF1-430F51B59CA4}" presName="iconBgRect" presStyleLbl="bgShp" presStyleIdx="0" presStyleCnt="2"/>
      <dgm:spPr/>
    </dgm:pt>
    <dgm:pt modelId="{AC36A748-3D63-47DA-9D4F-D8C613F156A0}" type="pres">
      <dgm:prSet presAssocID="{5257941F-C7D3-4158-8AF1-430F51B59CA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3C932D49-BFA8-4AC9-9696-FE3E28DADB3D}" type="pres">
      <dgm:prSet presAssocID="{5257941F-C7D3-4158-8AF1-430F51B59CA4}" presName="spaceRect" presStyleCnt="0"/>
      <dgm:spPr/>
    </dgm:pt>
    <dgm:pt modelId="{EA989BF5-D2FB-4A8F-9D3E-DBE2BF1E00C4}" type="pres">
      <dgm:prSet presAssocID="{5257941F-C7D3-4158-8AF1-430F51B59CA4}" presName="textRect" presStyleLbl="revTx" presStyleIdx="0" presStyleCnt="2">
        <dgm:presLayoutVars>
          <dgm:chMax val="1"/>
          <dgm:chPref val="1"/>
        </dgm:presLayoutVars>
      </dgm:prSet>
      <dgm:spPr/>
    </dgm:pt>
    <dgm:pt modelId="{F2AC4D06-01A2-4371-97A6-DCC60B0ED63E}" type="pres">
      <dgm:prSet presAssocID="{6C7702A4-CF2B-47FF-8F88-347F55423B2C}" presName="sibTrans" presStyleCnt="0"/>
      <dgm:spPr/>
    </dgm:pt>
    <dgm:pt modelId="{3BF1C278-CDF2-46D6-8711-325182D8A49E}" type="pres">
      <dgm:prSet presAssocID="{E97547AA-E61F-4B05-AF9A-8ECA3AA4A5C2}" presName="compNode" presStyleCnt="0"/>
      <dgm:spPr/>
    </dgm:pt>
    <dgm:pt modelId="{76EECB34-4CA9-44C2-A7D9-7315609C689A}" type="pres">
      <dgm:prSet presAssocID="{E97547AA-E61F-4B05-AF9A-8ECA3AA4A5C2}" presName="iconBgRect" presStyleLbl="bgShp" presStyleIdx="1" presStyleCnt="2"/>
      <dgm:spPr/>
    </dgm:pt>
    <dgm:pt modelId="{063118A5-E658-4274-BA55-606ACF353D86}" type="pres">
      <dgm:prSet presAssocID="{E97547AA-E61F-4B05-AF9A-8ECA3AA4A5C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9A02F7EA-8339-4FE1-A6CD-A6FBBA4B811D}" type="pres">
      <dgm:prSet presAssocID="{E97547AA-E61F-4B05-AF9A-8ECA3AA4A5C2}" presName="spaceRect" presStyleCnt="0"/>
      <dgm:spPr/>
    </dgm:pt>
    <dgm:pt modelId="{F20B3CAE-BC0E-447E-8A8C-46E6C678ECE2}" type="pres">
      <dgm:prSet presAssocID="{E97547AA-E61F-4B05-AF9A-8ECA3AA4A5C2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28F0617-68E2-4956-98A7-09EDC44F8F85}" type="presOf" srcId="{5012FC2A-E092-40E8-A69C-EC8304675E0D}" destId="{BC55566A-95E4-4CAF-8DF2-E87741DBD3C3}" srcOrd="0" destOrd="0" presId="urn:microsoft.com/office/officeart/2018/5/layout/IconCircleLabelList"/>
    <dgm:cxn modelId="{AE0E2463-DF11-4FF1-85FB-54DB709FC2F9}" srcId="{5012FC2A-E092-40E8-A69C-EC8304675E0D}" destId="{5257941F-C7D3-4158-8AF1-430F51B59CA4}" srcOrd="0" destOrd="0" parTransId="{87B99C4E-488A-478B-B4DE-C4E582BAAC32}" sibTransId="{6C7702A4-CF2B-47FF-8F88-347F55423B2C}"/>
    <dgm:cxn modelId="{EF7B9B48-69A1-41EE-9769-193962629327}" type="presOf" srcId="{E97547AA-E61F-4B05-AF9A-8ECA3AA4A5C2}" destId="{F20B3CAE-BC0E-447E-8A8C-46E6C678ECE2}" srcOrd="0" destOrd="0" presId="urn:microsoft.com/office/officeart/2018/5/layout/IconCircleLabelList"/>
    <dgm:cxn modelId="{A7748D50-2897-4602-A793-88DAF212D967}" srcId="{5012FC2A-E092-40E8-A69C-EC8304675E0D}" destId="{E97547AA-E61F-4B05-AF9A-8ECA3AA4A5C2}" srcOrd="1" destOrd="0" parTransId="{6A23CBA9-1C19-4B66-B54B-62E885A2591E}" sibTransId="{38CE8422-B929-491A-9A98-6070CA3C7E04}"/>
    <dgm:cxn modelId="{DE1A05D2-92C7-4B9E-9767-E3D08B2E06C2}" type="presOf" srcId="{5257941F-C7D3-4158-8AF1-430F51B59CA4}" destId="{EA989BF5-D2FB-4A8F-9D3E-DBE2BF1E00C4}" srcOrd="0" destOrd="0" presId="urn:microsoft.com/office/officeart/2018/5/layout/IconCircleLabelList"/>
    <dgm:cxn modelId="{EB0F0502-711F-4BEF-A56C-6CA5DCC5D7B7}" type="presParOf" srcId="{BC55566A-95E4-4CAF-8DF2-E87741DBD3C3}" destId="{6A43FC9B-B877-4EE4-8042-CF9EA599AD2E}" srcOrd="0" destOrd="0" presId="urn:microsoft.com/office/officeart/2018/5/layout/IconCircleLabelList"/>
    <dgm:cxn modelId="{DB1FFA36-4443-4E0A-968C-6AC2C8065A64}" type="presParOf" srcId="{6A43FC9B-B877-4EE4-8042-CF9EA599AD2E}" destId="{E5B652B0-87AE-4C1B-A593-4FDA343A335F}" srcOrd="0" destOrd="0" presId="urn:microsoft.com/office/officeart/2018/5/layout/IconCircleLabelList"/>
    <dgm:cxn modelId="{2C75A17D-12CF-4B4F-A088-31B401AA0D86}" type="presParOf" srcId="{6A43FC9B-B877-4EE4-8042-CF9EA599AD2E}" destId="{AC36A748-3D63-47DA-9D4F-D8C613F156A0}" srcOrd="1" destOrd="0" presId="urn:microsoft.com/office/officeart/2018/5/layout/IconCircleLabelList"/>
    <dgm:cxn modelId="{AD10D709-4756-4D18-9F3F-6D9E37E98AB9}" type="presParOf" srcId="{6A43FC9B-B877-4EE4-8042-CF9EA599AD2E}" destId="{3C932D49-BFA8-4AC9-9696-FE3E28DADB3D}" srcOrd="2" destOrd="0" presId="urn:microsoft.com/office/officeart/2018/5/layout/IconCircleLabelList"/>
    <dgm:cxn modelId="{29B66C3C-55AD-4A8F-AF98-9091DF10D81B}" type="presParOf" srcId="{6A43FC9B-B877-4EE4-8042-CF9EA599AD2E}" destId="{EA989BF5-D2FB-4A8F-9D3E-DBE2BF1E00C4}" srcOrd="3" destOrd="0" presId="urn:microsoft.com/office/officeart/2018/5/layout/IconCircleLabelList"/>
    <dgm:cxn modelId="{05765827-79CB-4C9C-A5F3-8FF38E0A69E0}" type="presParOf" srcId="{BC55566A-95E4-4CAF-8DF2-E87741DBD3C3}" destId="{F2AC4D06-01A2-4371-97A6-DCC60B0ED63E}" srcOrd="1" destOrd="0" presId="urn:microsoft.com/office/officeart/2018/5/layout/IconCircleLabelList"/>
    <dgm:cxn modelId="{7B16EEA6-CC17-4431-BA02-4D703E029BB1}" type="presParOf" srcId="{BC55566A-95E4-4CAF-8DF2-E87741DBD3C3}" destId="{3BF1C278-CDF2-46D6-8711-325182D8A49E}" srcOrd="2" destOrd="0" presId="urn:microsoft.com/office/officeart/2018/5/layout/IconCircleLabelList"/>
    <dgm:cxn modelId="{3B313C48-6751-4642-B34A-F30A64173CCE}" type="presParOf" srcId="{3BF1C278-CDF2-46D6-8711-325182D8A49E}" destId="{76EECB34-4CA9-44C2-A7D9-7315609C689A}" srcOrd="0" destOrd="0" presId="urn:microsoft.com/office/officeart/2018/5/layout/IconCircleLabelList"/>
    <dgm:cxn modelId="{C702AD0B-3E9E-4F1F-A07A-B34F3D2FC406}" type="presParOf" srcId="{3BF1C278-CDF2-46D6-8711-325182D8A49E}" destId="{063118A5-E658-4274-BA55-606ACF353D86}" srcOrd="1" destOrd="0" presId="urn:microsoft.com/office/officeart/2018/5/layout/IconCircleLabelList"/>
    <dgm:cxn modelId="{8D9577C1-4BD0-485F-9454-BBCDF80754E1}" type="presParOf" srcId="{3BF1C278-CDF2-46D6-8711-325182D8A49E}" destId="{9A02F7EA-8339-4FE1-A6CD-A6FBBA4B811D}" srcOrd="2" destOrd="0" presId="urn:microsoft.com/office/officeart/2018/5/layout/IconCircleLabelList"/>
    <dgm:cxn modelId="{F0155F13-6B88-41B9-8353-826A7586F2BA}" type="presParOf" srcId="{3BF1C278-CDF2-46D6-8711-325182D8A49E}" destId="{F20B3CAE-BC0E-447E-8A8C-46E6C678ECE2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418D80-4EBB-48A0-8D7D-EAD5B4EC86EE}">
      <dsp:nvSpPr>
        <dsp:cNvPr id="0" name=""/>
        <dsp:cNvSpPr/>
      </dsp:nvSpPr>
      <dsp:spPr>
        <a:xfrm>
          <a:off x="550892" y="394754"/>
          <a:ext cx="1444760" cy="144476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AC6481-D0CB-483B-A0A4-5F6BE92A98D5}">
      <dsp:nvSpPr>
        <dsp:cNvPr id="0" name=""/>
        <dsp:cNvSpPr/>
      </dsp:nvSpPr>
      <dsp:spPr>
        <a:xfrm>
          <a:off x="858792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6157E1-52BA-4D26-8AEE-C6AD7E94366D}">
      <dsp:nvSpPr>
        <dsp:cNvPr id="0" name=""/>
        <dsp:cNvSpPr/>
      </dsp:nvSpPr>
      <dsp:spPr>
        <a:xfrm>
          <a:off x="89042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Operating (City National - 9501) 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$15,309.22</a:t>
          </a:r>
          <a:endParaRPr lang="en-US" sz="1200" b="1" kern="1200" dirty="0"/>
        </a:p>
      </dsp:txBody>
      <dsp:txXfrm>
        <a:off x="89042" y="2289522"/>
        <a:ext cx="2368460" cy="720000"/>
      </dsp:txXfrm>
    </dsp:sp>
    <dsp:sp modelId="{0372BF9D-D2EA-451F-9A4D-EFA2388CF622}">
      <dsp:nvSpPr>
        <dsp:cNvPr id="0" name=""/>
        <dsp:cNvSpPr/>
      </dsp:nvSpPr>
      <dsp:spPr>
        <a:xfrm>
          <a:off x="3289234" y="394754"/>
          <a:ext cx="1444760" cy="144476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3CD792-2623-4110-A4A6-96A29F37E9A7}">
      <dsp:nvSpPr>
        <dsp:cNvPr id="0" name=""/>
        <dsp:cNvSpPr/>
      </dsp:nvSpPr>
      <dsp:spPr>
        <a:xfrm>
          <a:off x="3563678" y="736111"/>
          <a:ext cx="828961" cy="82896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D8DDA8D-1803-43AA-BBD3-1837E5E823E8}">
      <dsp:nvSpPr>
        <dsp:cNvPr id="0" name=""/>
        <dsp:cNvSpPr/>
      </dsp:nvSpPr>
      <dsp:spPr>
        <a:xfrm>
          <a:off x="2871984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Security Deposit ( City National - 7225)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 $44,859</a:t>
          </a:r>
          <a:endParaRPr lang="en-US" sz="1200" b="1" kern="1200" dirty="0"/>
        </a:p>
      </dsp:txBody>
      <dsp:txXfrm>
        <a:off x="2871984" y="2289522"/>
        <a:ext cx="2368460" cy="720000"/>
      </dsp:txXfrm>
    </dsp:sp>
    <dsp:sp modelId="{EE174802-5061-46B1-9C48-6612A76FC021}">
      <dsp:nvSpPr>
        <dsp:cNvPr id="0" name=""/>
        <dsp:cNvSpPr/>
      </dsp:nvSpPr>
      <dsp:spPr>
        <a:xfrm>
          <a:off x="6116775" y="394754"/>
          <a:ext cx="1444760" cy="1444760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6254D9-9B44-4A1E-B99A-A047CE4B617F}">
      <dsp:nvSpPr>
        <dsp:cNvPr id="0" name=""/>
        <dsp:cNvSpPr/>
      </dsp:nvSpPr>
      <dsp:spPr>
        <a:xfrm>
          <a:off x="6424675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A40D89-D637-4C9F-ACB8-FC8416ECBCC6}">
      <dsp:nvSpPr>
        <dsp:cNvPr id="0" name=""/>
        <dsp:cNvSpPr/>
      </dsp:nvSpPr>
      <dsp:spPr>
        <a:xfrm>
          <a:off x="5654925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Reserve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0" i="0" kern="1200" dirty="0"/>
            <a:t>(US Century Bank – 3436)  </a:t>
          </a:r>
        </a:p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$29,320.30</a:t>
          </a:r>
          <a:endParaRPr lang="en-US" sz="1200" b="1" kern="1200" dirty="0"/>
        </a:p>
      </dsp:txBody>
      <dsp:txXfrm>
        <a:off x="5654925" y="2289522"/>
        <a:ext cx="2368460" cy="720000"/>
      </dsp:txXfrm>
    </dsp:sp>
    <dsp:sp modelId="{70F05A4A-E8CB-4252-A1E9-9D512675FE4C}">
      <dsp:nvSpPr>
        <dsp:cNvPr id="0" name=""/>
        <dsp:cNvSpPr/>
      </dsp:nvSpPr>
      <dsp:spPr>
        <a:xfrm>
          <a:off x="8899716" y="394754"/>
          <a:ext cx="1444760" cy="144476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CF98DB-EB98-41C8-821A-CB630F2D4162}">
      <dsp:nvSpPr>
        <dsp:cNvPr id="0" name=""/>
        <dsp:cNvSpPr/>
      </dsp:nvSpPr>
      <dsp:spPr>
        <a:xfrm>
          <a:off x="9207616" y="702654"/>
          <a:ext cx="828961" cy="82896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A1A8E9-C14E-43AC-B66C-095FC44216A1}">
      <dsp:nvSpPr>
        <dsp:cNvPr id="0" name=""/>
        <dsp:cNvSpPr/>
      </dsp:nvSpPr>
      <dsp:spPr>
        <a:xfrm>
          <a:off x="8437866" y="2289522"/>
          <a:ext cx="236846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5334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200" b="1" i="0" kern="1200" dirty="0"/>
            <a:t>Total Balance   $89,488.52</a:t>
          </a:r>
          <a:endParaRPr lang="en-US" sz="1200" b="1" kern="1200" dirty="0"/>
        </a:p>
      </dsp:txBody>
      <dsp:txXfrm>
        <a:off x="8437866" y="2289522"/>
        <a:ext cx="236846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0669B4-A0F3-48E1-82C0-0191DBE722E0}">
      <dsp:nvSpPr>
        <dsp:cNvPr id="0" name=""/>
        <dsp:cNvSpPr/>
      </dsp:nvSpPr>
      <dsp:spPr>
        <a:xfrm>
          <a:off x="4475684" y="134964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2104D-5883-4F26-8ECE-F05FE9F6BDC1}">
      <dsp:nvSpPr>
        <dsp:cNvPr id="0" name=""/>
        <dsp:cNvSpPr/>
      </dsp:nvSpPr>
      <dsp:spPr>
        <a:xfrm>
          <a:off x="3287684" y="2549312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Financials up to December 2025 are posted the CFW Website.</a:t>
          </a:r>
        </a:p>
      </dsp:txBody>
      <dsp:txXfrm>
        <a:off x="3287684" y="2549312"/>
        <a:ext cx="432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5B652B0-87AE-4C1B-A593-4FDA343A335F}">
      <dsp:nvSpPr>
        <dsp:cNvPr id="0" name=""/>
        <dsp:cNvSpPr/>
      </dsp:nvSpPr>
      <dsp:spPr>
        <a:xfrm>
          <a:off x="1666713" y="157302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C36A748-3D63-47DA-9D4F-D8C613F156A0}">
      <dsp:nvSpPr>
        <dsp:cNvPr id="0" name=""/>
        <dsp:cNvSpPr/>
      </dsp:nvSpPr>
      <dsp:spPr>
        <a:xfrm>
          <a:off x="2134713" y="62530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989BF5-D2FB-4A8F-9D3E-DBE2BF1E00C4}">
      <dsp:nvSpPr>
        <dsp:cNvPr id="0" name=""/>
        <dsp:cNvSpPr/>
      </dsp:nvSpPr>
      <dsp:spPr>
        <a:xfrm>
          <a:off x="964713" y="3037303"/>
          <a:ext cx="3600000" cy="92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3rd quarter HOA fees are due </a:t>
          </a:r>
          <a:r>
            <a:rPr lang="en-US" sz="1600" kern="1200" dirty="0" err="1"/>
            <a:t>february</a:t>
          </a:r>
          <a:r>
            <a:rPr lang="en-US" sz="1600" kern="1200" dirty="0"/>
            <a:t> 1</a:t>
          </a:r>
          <a:r>
            <a:rPr lang="en-US" sz="1600" kern="1200" baseline="30000" dirty="0"/>
            <a:t>st</a:t>
          </a:r>
          <a:r>
            <a:rPr lang="en-US" sz="1600" kern="1200" dirty="0"/>
            <a:t>. </a:t>
          </a:r>
        </a:p>
      </dsp:txBody>
      <dsp:txXfrm>
        <a:off x="964713" y="3037303"/>
        <a:ext cx="3600000" cy="922500"/>
      </dsp:txXfrm>
    </dsp:sp>
    <dsp:sp modelId="{76EECB34-4CA9-44C2-A7D9-7315609C689A}">
      <dsp:nvSpPr>
        <dsp:cNvPr id="0" name=""/>
        <dsp:cNvSpPr/>
      </dsp:nvSpPr>
      <dsp:spPr>
        <a:xfrm>
          <a:off x="5896713" y="157302"/>
          <a:ext cx="2196000" cy="219600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3118A5-E658-4274-BA55-606ACF353D86}">
      <dsp:nvSpPr>
        <dsp:cNvPr id="0" name=""/>
        <dsp:cNvSpPr/>
      </dsp:nvSpPr>
      <dsp:spPr>
        <a:xfrm>
          <a:off x="6364713" y="62530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20B3CAE-BC0E-447E-8A8C-46E6C678ECE2}">
      <dsp:nvSpPr>
        <dsp:cNvPr id="0" name=""/>
        <dsp:cNvSpPr/>
      </dsp:nvSpPr>
      <dsp:spPr>
        <a:xfrm>
          <a:off x="5194713" y="3037303"/>
          <a:ext cx="3600000" cy="922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WE HAVE 2 OWNER in collection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3 owners past due</a:t>
          </a:r>
        </a:p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Due to </a:t>
          </a:r>
          <a:r>
            <a:rPr lang="en-US" sz="1600" kern="1200" dirty="0" err="1"/>
            <a:t>cfw</a:t>
          </a:r>
          <a:r>
            <a:rPr lang="en-US" sz="1600" kern="1200" dirty="0"/>
            <a:t> - $14,807.50</a:t>
          </a:r>
        </a:p>
      </dsp:txBody>
      <dsp:txXfrm>
        <a:off x="5194713" y="3037303"/>
        <a:ext cx="3600000" cy="922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734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922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949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982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1191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0739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467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6909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6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764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4602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94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220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2398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1/21/2026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17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625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3706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1/21/2026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134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  <p:sldLayoutId id="2147484035" r:id="rId12"/>
    <p:sldLayoutId id="2147484036" r:id="rId13"/>
    <p:sldLayoutId id="2147484037" r:id="rId14"/>
    <p:sldLayoutId id="2147484038" r:id="rId15"/>
    <p:sldLayoutId id="2147484039" r:id="rId16"/>
    <p:sldLayoutId id="214748404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fwhoa@gmail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55" y="1241266"/>
            <a:ext cx="3161016" cy="3153753"/>
          </a:xfrm>
        </p:spPr>
        <p:txBody>
          <a:bodyPr>
            <a:normAutofit/>
          </a:bodyPr>
          <a:lstStyle/>
          <a:p>
            <a:pPr algn="ctr"/>
            <a:r>
              <a:rPr lang="en-US" sz="5000" dirty="0"/>
              <a:t> </a:t>
            </a:r>
            <a:r>
              <a:rPr lang="en-US" sz="5000" b="1" dirty="0"/>
              <a:t>Treasurer Report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55" y="4591665"/>
            <a:ext cx="3161016" cy="1622322"/>
          </a:xfrm>
        </p:spPr>
        <p:txBody>
          <a:bodyPr vert="horz" lIns="91440" tIns="91440" rIns="91440" bIns="91440" rtlCol="0">
            <a:normAutofit/>
          </a:bodyPr>
          <a:lstStyle/>
          <a:p>
            <a:pPr algn="ctr"/>
            <a:r>
              <a:rPr lang="en-US" b="1" dirty="0"/>
              <a:t>PRESENTED BY </a:t>
            </a:r>
          </a:p>
          <a:p>
            <a:pPr algn="ctr"/>
            <a:r>
              <a:rPr lang="en-US" b="1" dirty="0"/>
              <a:t>Erika </a:t>
            </a:r>
            <a:r>
              <a:rPr lang="en-US" b="1" dirty="0" err="1"/>
              <a:t>o’Bryant</a:t>
            </a:r>
            <a:endParaRPr lang="en-US" b="1" dirty="0"/>
          </a:p>
        </p:txBody>
      </p:sp>
      <p:pic>
        <p:nvPicPr>
          <p:cNvPr id="5" name="Picture 4" descr="A picture containing text, font, logo, graphics&#10;&#10;Description automatically generated">
            <a:extLst>
              <a:ext uri="{FF2B5EF4-FFF2-40B4-BE49-F238E27FC236}">
                <a16:creationId xmlns:a16="http://schemas.microsoft.com/office/drawing/2014/main" id="{C77DDE36-C399-626E-FBC1-2C45ED007E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9763" y="1701606"/>
            <a:ext cx="6443180" cy="345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C814A-6610-AB06-928E-1C9A6E1ACE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ACCOUNT BALANCES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FBFECBD-6AA2-A9D7-4482-8F8D6C0261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263423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960653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A8C92-1C1C-2EE2-BF27-5878F2F1FA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30" y="629267"/>
            <a:ext cx="9252154" cy="1016654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BEBEB"/>
                </a:solidFill>
              </a:rPr>
              <a:t>FINANCIALS</a:t>
            </a:r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BFBC5800-8A3A-8A77-1941-573AFA2776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3989839"/>
              </p:ext>
            </p:extLst>
          </p:nvPr>
        </p:nvGraphicFramePr>
        <p:xfrm>
          <a:off x="648930" y="2810256"/>
          <a:ext cx="10895370" cy="34042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85230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36A68-D722-8C0A-09DA-4A35C63AE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919" y="268942"/>
            <a:ext cx="3076175" cy="2079812"/>
          </a:xfrm>
        </p:spPr>
        <p:txBody>
          <a:bodyPr>
            <a:normAutofit/>
          </a:bodyPr>
          <a:lstStyle/>
          <a:p>
            <a:pPr algn="r"/>
            <a:r>
              <a:rPr lang="en-US" b="1" dirty="0">
                <a:solidFill>
                  <a:srgbClr val="FFFFFF"/>
                </a:solidFill>
              </a:rPr>
              <a:t>RESERVES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530FF-8D2E-9E98-29CA-0EFE3A6D4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1640" y="2757544"/>
            <a:ext cx="4890150" cy="3446033"/>
          </a:xfrm>
        </p:spPr>
        <p:txBody>
          <a:bodyPr>
            <a:normAutofit/>
          </a:bodyPr>
          <a:lstStyle/>
          <a:p>
            <a:r>
              <a:rPr lang="en-US" b="1" dirty="0">
                <a:latin typeface="Arial" panose="020B0604020202020204" pitchFamily="34" charset="0"/>
              </a:rPr>
              <a:t>Interest Rate - </a:t>
            </a:r>
            <a:r>
              <a:rPr lang="en-US" dirty="0">
                <a:latin typeface="Arial" panose="020B0604020202020204" pitchFamily="34" charset="0"/>
              </a:rPr>
              <a:t>2.46%</a:t>
            </a:r>
          </a:p>
          <a:p>
            <a:pPr lvl="0"/>
            <a:r>
              <a:rPr lang="en-US" b="1" dirty="0">
                <a:latin typeface="Arial" panose="020B0604020202020204" pitchFamily="34" charset="0"/>
              </a:rPr>
              <a:t>Balance</a:t>
            </a:r>
            <a:r>
              <a:rPr lang="en-US" dirty="0">
                <a:latin typeface="Arial" panose="020B0604020202020204" pitchFamily="34" charset="0"/>
              </a:rPr>
              <a:t> - $29,320.30</a:t>
            </a:r>
            <a:endParaRPr lang="en-US" dirty="0"/>
          </a:p>
          <a:p>
            <a:r>
              <a:rPr lang="en-US" b="0" i="0" dirty="0">
                <a:effectLst/>
                <a:latin typeface="Arial" panose="020B0604020202020204" pitchFamily="34" charset="0"/>
              </a:rPr>
              <a:t>Total due to reserves -</a:t>
            </a:r>
            <a:r>
              <a:rPr lang="en-US" dirty="0">
                <a:latin typeface="Arial" panose="020B0604020202020204" pitchFamily="34" charset="0"/>
              </a:rPr>
              <a:t> $19,411</a:t>
            </a:r>
            <a:endParaRPr lang="en-US" b="0" i="0" dirty="0">
              <a:effectLst/>
              <a:latin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</a:rPr>
              <a:t>For fiscal year 24/25 – Due to reserves $19,411 ($2,773 per month)</a:t>
            </a:r>
          </a:p>
          <a:p>
            <a:r>
              <a:rPr lang="en-US" dirty="0">
                <a:latin typeface="Arial" panose="020B0604020202020204" pitchFamily="34" charset="0"/>
              </a:rPr>
              <a:t>For fiscal year 25/26 - $4,780 due to reserve for January</a:t>
            </a:r>
          </a:p>
          <a:p>
            <a:r>
              <a:rPr lang="en-US" b="1" dirty="0">
                <a:latin typeface="Arial" panose="020B0604020202020204" pitchFamily="34" charset="0"/>
              </a:rPr>
              <a:t>Total Monthly Payment: $7,553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06004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93A349-2E28-41C9-6D68-FCCF0AAEE1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FA17D-7044-749D-154A-88810DCC4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3149" y="497541"/>
            <a:ext cx="3108626" cy="1444752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200" b="1" dirty="0">
                <a:solidFill>
                  <a:srgbClr val="EBEBEB"/>
                </a:solidFill>
              </a:rPr>
              <a:t>AVERAGE</a:t>
            </a:r>
            <a:br>
              <a:rPr lang="en-US" sz="3200" b="1" dirty="0">
                <a:solidFill>
                  <a:srgbClr val="EBEBEB"/>
                </a:solidFill>
              </a:rPr>
            </a:br>
            <a:r>
              <a:rPr lang="en-US" sz="3200" b="1" dirty="0">
                <a:solidFill>
                  <a:srgbClr val="EBEBEB"/>
                </a:solidFill>
              </a:rPr>
              <a:t>MONTHLY </a:t>
            </a:r>
            <a:br>
              <a:rPr lang="en-US" sz="3200" b="1" dirty="0">
                <a:solidFill>
                  <a:srgbClr val="EBEBEB"/>
                </a:solidFill>
              </a:rPr>
            </a:br>
            <a:r>
              <a:rPr lang="en-US" sz="3200" b="1" dirty="0">
                <a:solidFill>
                  <a:srgbClr val="EBEBEB"/>
                </a:solidFill>
              </a:rPr>
              <a:t>EXPENSES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1C1638E2-80EA-2E2F-C620-590E6E885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855" y="3072385"/>
            <a:ext cx="3108057" cy="2947415"/>
          </a:xfrm>
        </p:spPr>
        <p:txBody>
          <a:bodyPr>
            <a:normAutofit/>
          </a:bodyPr>
          <a:lstStyle/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140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</a:p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en-US" sz="1400">
              <a:solidFill>
                <a:srgbClr val="FFFFFF"/>
              </a:solidFill>
              <a:latin typeface="Arial" panose="020B0604020202020204" pitchFamily="34" charset="0"/>
            </a:endParaRPr>
          </a:p>
          <a:p>
            <a:endParaRPr lang="en-US" sz="1400">
              <a:solidFill>
                <a:srgbClr val="FFFFFF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6195796-0873-D62F-64BD-0AA8737D2D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8796920"/>
              </p:ext>
            </p:extLst>
          </p:nvPr>
        </p:nvGraphicFramePr>
        <p:xfrm>
          <a:off x="5048451" y="1147482"/>
          <a:ext cx="5637478" cy="45881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761575">
                  <a:extLst>
                    <a:ext uri="{9D8B030D-6E8A-4147-A177-3AD203B41FA5}">
                      <a16:colId xmlns:a16="http://schemas.microsoft.com/office/drawing/2014/main" val="1373080924"/>
                    </a:ext>
                  </a:extLst>
                </a:gridCol>
                <a:gridCol w="1875903">
                  <a:extLst>
                    <a:ext uri="{9D8B030D-6E8A-4147-A177-3AD203B41FA5}">
                      <a16:colId xmlns:a16="http://schemas.microsoft.com/office/drawing/2014/main" val="1178064836"/>
                    </a:ext>
                  </a:extLst>
                </a:gridCol>
              </a:tblGrid>
              <a:tr h="328658"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2300" b="1" u="none" strike="noStrike">
                          <a:effectLst/>
                        </a:rPr>
                        <a:t>Monthly Expense</a:t>
                      </a:r>
                      <a:endParaRPr lang="en-US" sz="23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 hMerge="1">
                  <a:txBody>
                    <a:bodyPr/>
                    <a:lstStyle/>
                    <a:p>
                      <a:endParaRPr dirty="0"/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73731388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Insurance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8,975.69 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937380206"/>
                  </a:ext>
                </a:extLst>
              </a:tr>
              <a:tr h="6100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Utilities (Electric, Water, Phone, Internet)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$     1,583.33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96594707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Landscaping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$     3,600.00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026376496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</a:rPr>
                        <a:t>Janitorial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$         450.00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515432723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Pool Maintenance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>
                          <a:effectLst/>
                        </a:rPr>
                        <a:t> $         500.00 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771881538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Accounting Fee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   475.00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4136662463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Reserve Transfer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$      4,780.00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661911868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</a:rPr>
                        <a:t>Catch-Up Reserve Payment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u="none" strike="noStrike" dirty="0">
                          <a:effectLst/>
                        </a:rPr>
                        <a:t> </a:t>
                      </a:r>
                      <a:r>
                        <a:rPr lang="en-US" sz="1400" b="0" u="none" strike="noStrike" dirty="0">
                          <a:effectLst/>
                        </a:rPr>
                        <a:t>$      2,773.00 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597726141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Smart Entry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      122.00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320268901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Rust Control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$          325.00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136315757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Google WorkSpace Business Standard</a:t>
                      </a: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j-lt"/>
                        </a:rPr>
                        <a:t>$              8.40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1165874791"/>
                  </a:ext>
                </a:extLst>
              </a:tr>
              <a:tr h="328658">
                <a:tc>
                  <a:txBody>
                    <a:bodyPr/>
                    <a:lstStyle/>
                    <a:p>
                      <a:pPr algn="ctr" fontAlgn="b"/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12373" marR="12373" marT="12373" marB="0" anchor="b"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$23,592.42</a:t>
                      </a:r>
                    </a:p>
                  </a:txBody>
                  <a:tcPr marL="12373" marR="12373" marT="12373" marB="0" anchor="b"/>
                </a:tc>
                <a:extLst>
                  <a:ext uri="{0D108BD9-81ED-4DB2-BD59-A6C34878D82A}">
                    <a16:rowId xmlns:a16="http://schemas.microsoft.com/office/drawing/2014/main" val="32544467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0859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D2871-CE38-5C5C-97FD-FE743BD8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586291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HOA FEES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CAE7AA4-1BDE-DA65-C782-EAF81EB908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5781211"/>
              </p:ext>
            </p:extLst>
          </p:nvPr>
        </p:nvGraphicFramePr>
        <p:xfrm>
          <a:off x="1451579" y="1936376"/>
          <a:ext cx="9759426" cy="4117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195670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D2D8BA-6D6E-3004-2719-576293E31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PayHOA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FA723-7D8F-CFEA-D819-C787FE4C8F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1600" dirty="0"/>
          </a:p>
          <a:p>
            <a:endParaRPr lang="en-US" sz="1600" dirty="0"/>
          </a:p>
          <a:p>
            <a:r>
              <a:rPr lang="en-US" dirty="0"/>
              <a:t>NEW ACCOUNTING FIRM EFFECTIVE JAN 2026</a:t>
            </a:r>
          </a:p>
          <a:p>
            <a:r>
              <a:rPr lang="en-US" dirty="0"/>
              <a:t>HOMEOWNERS WILL HAVE ACCESS NEW SOFTWARE - </a:t>
            </a:r>
            <a:r>
              <a:rPr lang="en-US" dirty="0" err="1"/>
              <a:t>PayHOA</a:t>
            </a:r>
            <a:endParaRPr lang="en-US" dirty="0"/>
          </a:p>
          <a:p>
            <a:r>
              <a:rPr lang="en-US" dirty="0"/>
              <a:t>ACTIVATION EMAIL HAS BEEN SENT TO ALL HOMEOWNERS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37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4DECF-5377-1F3E-1937-FD562EDEB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BENEFITS TO PAYHOA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90DCF-A3B5-CF42-8425-5D51E6D38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CONVERT TO ESTATEMENT INSTEAD OF PAPER COUPONS </a:t>
            </a:r>
          </a:p>
          <a:p>
            <a:r>
              <a:rPr lang="en-US" dirty="0"/>
              <a:t>NO LOCKBOX – LONG PROCESS TIMES, RISK OF LOST/STOLEN CHECK</a:t>
            </a:r>
          </a:p>
          <a:p>
            <a:r>
              <a:rPr lang="en-US" dirty="0"/>
              <a:t>ACH PAYMENT FREE – HOA ABSORBS THE PROCESSING FEE OF $2.45</a:t>
            </a:r>
          </a:p>
          <a:p>
            <a:r>
              <a:rPr lang="en-US" dirty="0"/>
              <a:t>AUTOMATED PAYMENTS AND INVOICING</a:t>
            </a:r>
          </a:p>
          <a:p>
            <a:r>
              <a:rPr lang="en-US" dirty="0"/>
              <a:t>ONLINE PORTAL FOR RESIDENTS TO PAY THEIR DUES	</a:t>
            </a:r>
          </a:p>
          <a:p>
            <a:r>
              <a:rPr lang="en-US" dirty="0"/>
              <a:t>MONTHLY COST 433 PLUS FEES</a:t>
            </a:r>
          </a:p>
        </p:txBody>
      </p:sp>
    </p:spTree>
    <p:extLst>
      <p:ext uri="{BB962C8B-B14F-4D97-AF65-F5344CB8AC3E}">
        <p14:creationId xmlns:p14="http://schemas.microsoft.com/office/powerpoint/2010/main" val="21557001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4E434C0-5C92-2220-97DA-56ED3EE18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9669-D7C9-9833-BD73-D9403108FE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82381" y="629266"/>
            <a:ext cx="4767471" cy="1641986"/>
          </a:xfrm>
        </p:spPr>
        <p:txBody>
          <a:bodyPr>
            <a:normAutofit/>
          </a:bodyPr>
          <a:lstStyle/>
          <a:p>
            <a:r>
              <a:rPr lang="en-US" dirty="0"/>
              <a:t>CONTACT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B3D8C-A896-3284-6853-8F070B23B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2381" y="2438400"/>
            <a:ext cx="5991502" cy="3809999"/>
          </a:xfrm>
        </p:spPr>
        <p:txBody>
          <a:bodyPr>
            <a:normAutofit/>
          </a:bodyPr>
          <a:lstStyle/>
          <a:p>
            <a:r>
              <a:rPr lang="en-US" sz="3200" dirty="0"/>
              <a:t>If you have any questions, please send them to </a:t>
            </a:r>
            <a:r>
              <a:rPr lang="en-US" sz="3200" dirty="0">
                <a:solidFill>
                  <a:srgbClr val="002060"/>
                </a:solidFill>
              </a:rPr>
              <a:t>info</a:t>
            </a:r>
            <a:r>
              <a:rPr lang="en-US" sz="3200" dirty="0">
                <a:solidFill>
                  <a:srgbClr val="00206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@cfwhoa.com</a:t>
            </a:r>
            <a:r>
              <a:rPr lang="en-US" sz="3200" dirty="0"/>
              <a:t>.</a:t>
            </a:r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 descr="Person holding mouse">
            <a:extLst>
              <a:ext uri="{FF2B5EF4-FFF2-40B4-BE49-F238E27FC236}">
                <a16:creationId xmlns:a16="http://schemas.microsoft.com/office/drawing/2014/main" id="{9F4EC346-8DA9-8D1A-6368-5DDB1239EC5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9140" r="25750" b="-1"/>
          <a:stretch>
            <a:fillRect/>
          </a:stretch>
        </p:blipFill>
        <p:spPr>
          <a:xfrm>
            <a:off x="-1" y="10"/>
            <a:ext cx="46346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9154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4021</TotalTime>
  <Words>296</Words>
  <Application>Microsoft Office PowerPoint</Application>
  <PresentationFormat>Widescreen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Ion Boardroom</vt:lpstr>
      <vt:lpstr> Treasurer Report</vt:lpstr>
      <vt:lpstr>ACCOUNT BALANCES</vt:lpstr>
      <vt:lpstr>FINANCIALS</vt:lpstr>
      <vt:lpstr>RESERVES</vt:lpstr>
      <vt:lpstr>AVERAGE MONTHLY  EXPENSES</vt:lpstr>
      <vt:lpstr>HOA FEES</vt:lpstr>
      <vt:lpstr>PayHOA</vt:lpstr>
      <vt:lpstr>BENEFITS TO PAYHOA</vt:lpstr>
      <vt:lpstr>CONTACT INFO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Erika OBryant</cp:lastModifiedBy>
  <cp:revision>325</cp:revision>
  <dcterms:created xsi:type="dcterms:W3CDTF">2023-05-22T16:23:27Z</dcterms:created>
  <dcterms:modified xsi:type="dcterms:W3CDTF">2026-01-21T23:27:33Z</dcterms:modified>
</cp:coreProperties>
</file>