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05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B2570-2830-4EEF-8668-50B8331F0BC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44B12E8-A355-4E4E-9C8F-554616E4096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Operating (City National - 9501)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$53,840.47</a:t>
          </a:r>
          <a:endParaRPr lang="en-US" b="1" dirty="0"/>
        </a:p>
      </dgm:t>
    </dgm:pt>
    <dgm:pt modelId="{FF5AE48C-E462-4DC4-9CD9-4521A9AFB3F3}" type="parTrans" cxnId="{999EFD05-9D28-4B1F-9BDB-EE591688B0B2}">
      <dgm:prSet/>
      <dgm:spPr/>
      <dgm:t>
        <a:bodyPr/>
        <a:lstStyle/>
        <a:p>
          <a:endParaRPr lang="en-US"/>
        </a:p>
      </dgm:t>
    </dgm:pt>
    <dgm:pt modelId="{3EB2D5D6-B049-42B1-AB2F-A4CABF635B77}" type="sibTrans" cxnId="{999EFD05-9D28-4B1F-9BDB-EE591688B0B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B2B16D0-5037-4673-B921-9797F95F777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Security Deposit ( City National - 7225)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 $44,859</a:t>
          </a:r>
          <a:endParaRPr lang="en-US" b="1" dirty="0"/>
        </a:p>
      </dgm:t>
    </dgm:pt>
    <dgm:pt modelId="{E361CD03-1DE4-4B37-9B2F-C190D97A1EFB}" type="parTrans" cxnId="{CC373B6C-5101-4DAE-A8D2-3345D6426847}">
      <dgm:prSet/>
      <dgm:spPr/>
      <dgm:t>
        <a:bodyPr/>
        <a:lstStyle/>
        <a:p>
          <a:endParaRPr lang="en-US"/>
        </a:p>
      </dgm:t>
    </dgm:pt>
    <dgm:pt modelId="{681D3EE7-4553-4009-A11F-0200C57212E7}" type="sibTrans" cxnId="{CC373B6C-5101-4DAE-A8D2-3345D642684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36960C-45C6-44C8-9989-08C5A60B812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Reserve </a:t>
          </a:r>
        </a:p>
        <a:p>
          <a:pPr>
            <a:lnSpc>
              <a:spcPct val="100000"/>
            </a:lnSpc>
            <a:defRPr cap="all"/>
          </a:pPr>
          <a:r>
            <a:rPr lang="en-US" b="0" i="0" dirty="0"/>
            <a:t>(US Century Bank – 3436)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$17,087.18</a:t>
          </a:r>
          <a:endParaRPr lang="en-US" b="1" dirty="0"/>
        </a:p>
      </dgm:t>
    </dgm:pt>
    <dgm:pt modelId="{7AC10D19-B32B-43CC-AF5F-50DDB4C93732}" type="parTrans" cxnId="{17BB8A31-0A45-46BD-8DD5-15B7E66C6F37}">
      <dgm:prSet/>
      <dgm:spPr/>
      <dgm:t>
        <a:bodyPr/>
        <a:lstStyle/>
        <a:p>
          <a:endParaRPr lang="en-US"/>
        </a:p>
      </dgm:t>
    </dgm:pt>
    <dgm:pt modelId="{9800BD04-FBCB-42D3-BF5D-E862B123697C}" type="sibTrans" cxnId="{17BB8A31-0A45-46BD-8DD5-15B7E66C6F3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F0E2530-87E0-4791-B535-F293B9B7D3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i="0" dirty="0"/>
            <a:t>Total Balance   $115,786.65</a:t>
          </a:r>
          <a:endParaRPr lang="en-US" b="1" dirty="0"/>
        </a:p>
      </dgm:t>
    </dgm:pt>
    <dgm:pt modelId="{B21FC42B-90EB-4ECC-B234-5D4C7B44AF1C}" type="parTrans" cxnId="{4471385D-6138-421C-8972-6321D9AE4AF5}">
      <dgm:prSet/>
      <dgm:spPr/>
      <dgm:t>
        <a:bodyPr/>
        <a:lstStyle/>
        <a:p>
          <a:endParaRPr lang="en-US"/>
        </a:p>
      </dgm:t>
    </dgm:pt>
    <dgm:pt modelId="{D97C062F-547A-41A3-B6E4-262091C9D3FA}" type="sibTrans" cxnId="{4471385D-6138-421C-8972-6321D9AE4AF5}">
      <dgm:prSet/>
      <dgm:spPr/>
      <dgm:t>
        <a:bodyPr/>
        <a:lstStyle/>
        <a:p>
          <a:endParaRPr lang="en-US"/>
        </a:p>
      </dgm:t>
    </dgm:pt>
    <dgm:pt modelId="{02B24C06-6DAC-41C8-B402-C0315202328D}" type="pres">
      <dgm:prSet presAssocID="{01CB2570-2830-4EEF-8668-50B8331F0BCF}" presName="root" presStyleCnt="0">
        <dgm:presLayoutVars>
          <dgm:dir/>
          <dgm:resizeHandles val="exact"/>
        </dgm:presLayoutVars>
      </dgm:prSet>
      <dgm:spPr/>
    </dgm:pt>
    <dgm:pt modelId="{9DBD399A-A0BD-40FF-B80C-24BFDB2441C0}" type="pres">
      <dgm:prSet presAssocID="{444B12E8-A355-4E4E-9C8F-554616E4096F}" presName="compNode" presStyleCnt="0"/>
      <dgm:spPr/>
    </dgm:pt>
    <dgm:pt modelId="{C7418D80-4EBB-48A0-8D7D-EAD5B4EC86EE}" type="pres">
      <dgm:prSet presAssocID="{444B12E8-A355-4E4E-9C8F-554616E4096F}" presName="iconBgRect" presStyleLbl="bgShp" presStyleIdx="0" presStyleCnt="4"/>
      <dgm:spPr/>
    </dgm:pt>
    <dgm:pt modelId="{90AC6481-D0CB-483B-A0A4-5F6BE92A98D5}" type="pres">
      <dgm:prSet presAssocID="{444B12E8-A355-4E4E-9C8F-554616E409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E9CA729-1DAA-4001-95DB-7A6BA62B5349}" type="pres">
      <dgm:prSet presAssocID="{444B12E8-A355-4E4E-9C8F-554616E4096F}" presName="spaceRect" presStyleCnt="0"/>
      <dgm:spPr/>
    </dgm:pt>
    <dgm:pt modelId="{E86157E1-52BA-4D26-8AEE-C6AD7E94366D}" type="pres">
      <dgm:prSet presAssocID="{444B12E8-A355-4E4E-9C8F-554616E4096F}" presName="textRect" presStyleLbl="revTx" presStyleIdx="0" presStyleCnt="4">
        <dgm:presLayoutVars>
          <dgm:chMax val="1"/>
          <dgm:chPref val="1"/>
        </dgm:presLayoutVars>
      </dgm:prSet>
      <dgm:spPr/>
    </dgm:pt>
    <dgm:pt modelId="{C0726CFD-12D3-4F84-8C30-D078D00C06F3}" type="pres">
      <dgm:prSet presAssocID="{3EB2D5D6-B049-42B1-AB2F-A4CABF635B77}" presName="sibTrans" presStyleCnt="0"/>
      <dgm:spPr/>
    </dgm:pt>
    <dgm:pt modelId="{FAB0B5B8-97ED-4220-8AC9-FB2708558EA2}" type="pres">
      <dgm:prSet presAssocID="{BB2B16D0-5037-4673-B921-9797F95F7779}" presName="compNode" presStyleCnt="0"/>
      <dgm:spPr/>
    </dgm:pt>
    <dgm:pt modelId="{0372BF9D-D2EA-451F-9A4D-EFA2388CF622}" type="pres">
      <dgm:prSet presAssocID="{BB2B16D0-5037-4673-B921-9797F95F7779}" presName="iconBgRect" presStyleLbl="bgShp" presStyleIdx="1" presStyleCnt="4"/>
      <dgm:spPr/>
    </dgm:pt>
    <dgm:pt modelId="{DD3CD792-2623-4110-A4A6-96A29F37E9A7}" type="pres">
      <dgm:prSet presAssocID="{BB2B16D0-5037-4673-B921-9797F95F777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ber"/>
        </a:ext>
      </dgm:extLst>
    </dgm:pt>
    <dgm:pt modelId="{4D9F0B5C-EE25-4BA9-A82F-A55E6C3E71F7}" type="pres">
      <dgm:prSet presAssocID="{BB2B16D0-5037-4673-B921-9797F95F7779}" presName="spaceRect" presStyleCnt="0"/>
      <dgm:spPr/>
    </dgm:pt>
    <dgm:pt modelId="{ED8DDA8D-1803-43AA-BBD3-1837E5E823E8}" type="pres">
      <dgm:prSet presAssocID="{BB2B16D0-5037-4673-B921-9797F95F7779}" presName="textRect" presStyleLbl="revTx" presStyleIdx="1" presStyleCnt="4">
        <dgm:presLayoutVars>
          <dgm:chMax val="1"/>
          <dgm:chPref val="1"/>
        </dgm:presLayoutVars>
      </dgm:prSet>
      <dgm:spPr/>
    </dgm:pt>
    <dgm:pt modelId="{A86E73D3-C77D-4727-9D21-8955AB5CE3D1}" type="pres">
      <dgm:prSet presAssocID="{681D3EE7-4553-4009-A11F-0200C57212E7}" presName="sibTrans" presStyleCnt="0"/>
      <dgm:spPr/>
    </dgm:pt>
    <dgm:pt modelId="{0EE8AD14-3B02-45EF-A937-F3E6A070D167}" type="pres">
      <dgm:prSet presAssocID="{7A36960C-45C6-44C8-9989-08C5A60B8123}" presName="compNode" presStyleCnt="0"/>
      <dgm:spPr/>
    </dgm:pt>
    <dgm:pt modelId="{EE174802-5061-46B1-9C48-6612A76FC021}" type="pres">
      <dgm:prSet presAssocID="{7A36960C-45C6-44C8-9989-08C5A60B8123}" presName="iconBgRect" presStyleLbl="bgShp" presStyleIdx="2" presStyleCnt="4"/>
      <dgm:spPr/>
    </dgm:pt>
    <dgm:pt modelId="{536254D9-9B44-4A1E-B99A-A047CE4B617F}" type="pres">
      <dgm:prSet presAssocID="{7A36960C-45C6-44C8-9989-08C5A60B812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F880201-329D-4CF4-94CC-48DE56BA2BE3}" type="pres">
      <dgm:prSet presAssocID="{7A36960C-45C6-44C8-9989-08C5A60B8123}" presName="spaceRect" presStyleCnt="0"/>
      <dgm:spPr/>
    </dgm:pt>
    <dgm:pt modelId="{52A40D89-D637-4C9F-ACB8-FC8416ECBCC6}" type="pres">
      <dgm:prSet presAssocID="{7A36960C-45C6-44C8-9989-08C5A60B8123}" presName="textRect" presStyleLbl="revTx" presStyleIdx="2" presStyleCnt="4">
        <dgm:presLayoutVars>
          <dgm:chMax val="1"/>
          <dgm:chPref val="1"/>
        </dgm:presLayoutVars>
      </dgm:prSet>
      <dgm:spPr/>
    </dgm:pt>
    <dgm:pt modelId="{373C0790-F5D6-4946-BC66-ED386ABBE636}" type="pres">
      <dgm:prSet presAssocID="{9800BD04-FBCB-42D3-BF5D-E862B123697C}" presName="sibTrans" presStyleCnt="0"/>
      <dgm:spPr/>
    </dgm:pt>
    <dgm:pt modelId="{377B875C-0F1C-4D6D-9FC2-50080CCD91E6}" type="pres">
      <dgm:prSet presAssocID="{2F0E2530-87E0-4791-B535-F293B9B7D30C}" presName="compNode" presStyleCnt="0"/>
      <dgm:spPr/>
    </dgm:pt>
    <dgm:pt modelId="{70F05A4A-E8CB-4252-A1E9-9D512675FE4C}" type="pres">
      <dgm:prSet presAssocID="{2F0E2530-87E0-4791-B535-F293B9B7D30C}" presName="iconBgRect" presStyleLbl="bgShp" presStyleIdx="3" presStyleCnt="4"/>
      <dgm:spPr/>
    </dgm:pt>
    <dgm:pt modelId="{43CF98DB-EB98-41C8-821A-CB630F2D4162}" type="pres">
      <dgm:prSet presAssocID="{2F0E2530-87E0-4791-B535-F293B9B7D30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4C3FD98-4ABD-493E-B7E4-AECDB3299A18}" type="pres">
      <dgm:prSet presAssocID="{2F0E2530-87E0-4791-B535-F293B9B7D30C}" presName="spaceRect" presStyleCnt="0"/>
      <dgm:spPr/>
    </dgm:pt>
    <dgm:pt modelId="{BCA1A8E9-C14E-43AC-B66C-095FC44216A1}" type="pres">
      <dgm:prSet presAssocID="{2F0E2530-87E0-4791-B535-F293B9B7D30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99EFD05-9D28-4B1F-9BDB-EE591688B0B2}" srcId="{01CB2570-2830-4EEF-8668-50B8331F0BCF}" destId="{444B12E8-A355-4E4E-9C8F-554616E4096F}" srcOrd="0" destOrd="0" parTransId="{FF5AE48C-E462-4DC4-9CD9-4521A9AFB3F3}" sibTransId="{3EB2D5D6-B049-42B1-AB2F-A4CABF635B77}"/>
    <dgm:cxn modelId="{D897F01A-D7CE-44FD-A969-7C5B1E594B28}" type="presOf" srcId="{444B12E8-A355-4E4E-9C8F-554616E4096F}" destId="{E86157E1-52BA-4D26-8AEE-C6AD7E94366D}" srcOrd="0" destOrd="0" presId="urn:microsoft.com/office/officeart/2018/5/layout/IconCircleLabelList"/>
    <dgm:cxn modelId="{17BB8A31-0A45-46BD-8DD5-15B7E66C6F37}" srcId="{01CB2570-2830-4EEF-8668-50B8331F0BCF}" destId="{7A36960C-45C6-44C8-9989-08C5A60B8123}" srcOrd="2" destOrd="0" parTransId="{7AC10D19-B32B-43CC-AF5F-50DDB4C93732}" sibTransId="{9800BD04-FBCB-42D3-BF5D-E862B123697C}"/>
    <dgm:cxn modelId="{4471385D-6138-421C-8972-6321D9AE4AF5}" srcId="{01CB2570-2830-4EEF-8668-50B8331F0BCF}" destId="{2F0E2530-87E0-4791-B535-F293B9B7D30C}" srcOrd="3" destOrd="0" parTransId="{B21FC42B-90EB-4ECC-B234-5D4C7B44AF1C}" sibTransId="{D97C062F-547A-41A3-B6E4-262091C9D3FA}"/>
    <dgm:cxn modelId="{63158868-DA85-4483-A0A5-9E0D1D9CE9BD}" type="presOf" srcId="{2F0E2530-87E0-4791-B535-F293B9B7D30C}" destId="{BCA1A8E9-C14E-43AC-B66C-095FC44216A1}" srcOrd="0" destOrd="0" presId="urn:microsoft.com/office/officeart/2018/5/layout/IconCircleLabelList"/>
    <dgm:cxn modelId="{CC373B6C-5101-4DAE-A8D2-3345D6426847}" srcId="{01CB2570-2830-4EEF-8668-50B8331F0BCF}" destId="{BB2B16D0-5037-4673-B921-9797F95F7779}" srcOrd="1" destOrd="0" parTransId="{E361CD03-1DE4-4B37-9B2F-C190D97A1EFB}" sibTransId="{681D3EE7-4553-4009-A11F-0200C57212E7}"/>
    <dgm:cxn modelId="{BFF61071-A78D-432A-862A-AED65B194C2E}" type="presOf" srcId="{7A36960C-45C6-44C8-9989-08C5A60B8123}" destId="{52A40D89-D637-4C9F-ACB8-FC8416ECBCC6}" srcOrd="0" destOrd="0" presId="urn:microsoft.com/office/officeart/2018/5/layout/IconCircleLabelList"/>
    <dgm:cxn modelId="{1DF0EF55-3A9F-4BF8-9B21-F23E925A6B49}" type="presOf" srcId="{BB2B16D0-5037-4673-B921-9797F95F7779}" destId="{ED8DDA8D-1803-43AA-BBD3-1837E5E823E8}" srcOrd="0" destOrd="0" presId="urn:microsoft.com/office/officeart/2018/5/layout/IconCircleLabelList"/>
    <dgm:cxn modelId="{F9580AC8-79A8-44DF-A16D-0FB2377E004F}" type="presOf" srcId="{01CB2570-2830-4EEF-8668-50B8331F0BCF}" destId="{02B24C06-6DAC-41C8-B402-C0315202328D}" srcOrd="0" destOrd="0" presId="urn:microsoft.com/office/officeart/2018/5/layout/IconCircleLabelList"/>
    <dgm:cxn modelId="{AABCFF14-CFAD-4E4D-AD58-6E50B78F1BA8}" type="presParOf" srcId="{02B24C06-6DAC-41C8-B402-C0315202328D}" destId="{9DBD399A-A0BD-40FF-B80C-24BFDB2441C0}" srcOrd="0" destOrd="0" presId="urn:microsoft.com/office/officeart/2018/5/layout/IconCircleLabelList"/>
    <dgm:cxn modelId="{E68A3CC1-1E05-4529-9A01-ACE8C829503B}" type="presParOf" srcId="{9DBD399A-A0BD-40FF-B80C-24BFDB2441C0}" destId="{C7418D80-4EBB-48A0-8D7D-EAD5B4EC86EE}" srcOrd="0" destOrd="0" presId="urn:microsoft.com/office/officeart/2018/5/layout/IconCircleLabelList"/>
    <dgm:cxn modelId="{D26FFB68-9627-4784-B87C-9FA64DD07B7A}" type="presParOf" srcId="{9DBD399A-A0BD-40FF-B80C-24BFDB2441C0}" destId="{90AC6481-D0CB-483B-A0A4-5F6BE92A98D5}" srcOrd="1" destOrd="0" presId="urn:microsoft.com/office/officeart/2018/5/layout/IconCircleLabelList"/>
    <dgm:cxn modelId="{9B0DD567-FC2B-41E5-A2B2-DD2A79E5FABB}" type="presParOf" srcId="{9DBD399A-A0BD-40FF-B80C-24BFDB2441C0}" destId="{9E9CA729-1DAA-4001-95DB-7A6BA62B5349}" srcOrd="2" destOrd="0" presId="urn:microsoft.com/office/officeart/2018/5/layout/IconCircleLabelList"/>
    <dgm:cxn modelId="{1D611249-1BBB-4339-8398-B64687D1C70F}" type="presParOf" srcId="{9DBD399A-A0BD-40FF-B80C-24BFDB2441C0}" destId="{E86157E1-52BA-4D26-8AEE-C6AD7E94366D}" srcOrd="3" destOrd="0" presId="urn:microsoft.com/office/officeart/2018/5/layout/IconCircleLabelList"/>
    <dgm:cxn modelId="{6D04AE9C-BAD2-42D1-9E94-E4C61B581349}" type="presParOf" srcId="{02B24C06-6DAC-41C8-B402-C0315202328D}" destId="{C0726CFD-12D3-4F84-8C30-D078D00C06F3}" srcOrd="1" destOrd="0" presId="urn:microsoft.com/office/officeart/2018/5/layout/IconCircleLabelList"/>
    <dgm:cxn modelId="{D0B287CC-5767-45A8-AEBD-99D03920F460}" type="presParOf" srcId="{02B24C06-6DAC-41C8-B402-C0315202328D}" destId="{FAB0B5B8-97ED-4220-8AC9-FB2708558EA2}" srcOrd="2" destOrd="0" presId="urn:microsoft.com/office/officeart/2018/5/layout/IconCircleLabelList"/>
    <dgm:cxn modelId="{F5849AF5-BCC2-422F-864C-6AB507B0D4B3}" type="presParOf" srcId="{FAB0B5B8-97ED-4220-8AC9-FB2708558EA2}" destId="{0372BF9D-D2EA-451F-9A4D-EFA2388CF622}" srcOrd="0" destOrd="0" presId="urn:microsoft.com/office/officeart/2018/5/layout/IconCircleLabelList"/>
    <dgm:cxn modelId="{3EA8C163-D8F9-46B9-9E1D-8C1A4613B232}" type="presParOf" srcId="{FAB0B5B8-97ED-4220-8AC9-FB2708558EA2}" destId="{DD3CD792-2623-4110-A4A6-96A29F37E9A7}" srcOrd="1" destOrd="0" presId="urn:microsoft.com/office/officeart/2018/5/layout/IconCircleLabelList"/>
    <dgm:cxn modelId="{BD6545D8-DF16-4FBD-A335-705A855B0896}" type="presParOf" srcId="{FAB0B5B8-97ED-4220-8AC9-FB2708558EA2}" destId="{4D9F0B5C-EE25-4BA9-A82F-A55E6C3E71F7}" srcOrd="2" destOrd="0" presId="urn:microsoft.com/office/officeart/2018/5/layout/IconCircleLabelList"/>
    <dgm:cxn modelId="{35F0CFBC-33E0-4DDC-9883-FF24CAF9A2D2}" type="presParOf" srcId="{FAB0B5B8-97ED-4220-8AC9-FB2708558EA2}" destId="{ED8DDA8D-1803-43AA-BBD3-1837E5E823E8}" srcOrd="3" destOrd="0" presId="urn:microsoft.com/office/officeart/2018/5/layout/IconCircleLabelList"/>
    <dgm:cxn modelId="{3D3232A4-B677-483C-B0B1-3D56559E7B1A}" type="presParOf" srcId="{02B24C06-6DAC-41C8-B402-C0315202328D}" destId="{A86E73D3-C77D-4727-9D21-8955AB5CE3D1}" srcOrd="3" destOrd="0" presId="urn:microsoft.com/office/officeart/2018/5/layout/IconCircleLabelList"/>
    <dgm:cxn modelId="{9AF30842-39BC-45F7-A1CD-89F45306500C}" type="presParOf" srcId="{02B24C06-6DAC-41C8-B402-C0315202328D}" destId="{0EE8AD14-3B02-45EF-A937-F3E6A070D167}" srcOrd="4" destOrd="0" presId="urn:microsoft.com/office/officeart/2018/5/layout/IconCircleLabelList"/>
    <dgm:cxn modelId="{B26123ED-F140-41E5-9E79-1C96BFF478E9}" type="presParOf" srcId="{0EE8AD14-3B02-45EF-A937-F3E6A070D167}" destId="{EE174802-5061-46B1-9C48-6612A76FC021}" srcOrd="0" destOrd="0" presId="urn:microsoft.com/office/officeart/2018/5/layout/IconCircleLabelList"/>
    <dgm:cxn modelId="{C19C44F1-F06A-40FB-9203-976CC4372F0A}" type="presParOf" srcId="{0EE8AD14-3B02-45EF-A937-F3E6A070D167}" destId="{536254D9-9B44-4A1E-B99A-A047CE4B617F}" srcOrd="1" destOrd="0" presId="urn:microsoft.com/office/officeart/2018/5/layout/IconCircleLabelList"/>
    <dgm:cxn modelId="{5494362C-CAFF-4CD3-8962-05DA403BE019}" type="presParOf" srcId="{0EE8AD14-3B02-45EF-A937-F3E6A070D167}" destId="{6F880201-329D-4CF4-94CC-48DE56BA2BE3}" srcOrd="2" destOrd="0" presId="urn:microsoft.com/office/officeart/2018/5/layout/IconCircleLabelList"/>
    <dgm:cxn modelId="{C8D3E28E-27D2-4348-BC74-043ED2B53242}" type="presParOf" srcId="{0EE8AD14-3B02-45EF-A937-F3E6A070D167}" destId="{52A40D89-D637-4C9F-ACB8-FC8416ECBCC6}" srcOrd="3" destOrd="0" presId="urn:microsoft.com/office/officeart/2018/5/layout/IconCircleLabelList"/>
    <dgm:cxn modelId="{197D8440-C7ED-4689-A788-9D0C389ED464}" type="presParOf" srcId="{02B24C06-6DAC-41C8-B402-C0315202328D}" destId="{373C0790-F5D6-4946-BC66-ED386ABBE636}" srcOrd="5" destOrd="0" presId="urn:microsoft.com/office/officeart/2018/5/layout/IconCircleLabelList"/>
    <dgm:cxn modelId="{D5713D32-0477-4F38-8514-1DB49A36EF81}" type="presParOf" srcId="{02B24C06-6DAC-41C8-B402-C0315202328D}" destId="{377B875C-0F1C-4D6D-9FC2-50080CCD91E6}" srcOrd="6" destOrd="0" presId="urn:microsoft.com/office/officeart/2018/5/layout/IconCircleLabelList"/>
    <dgm:cxn modelId="{B5142B6F-9074-4379-A889-07B2C7820A47}" type="presParOf" srcId="{377B875C-0F1C-4D6D-9FC2-50080CCD91E6}" destId="{70F05A4A-E8CB-4252-A1E9-9D512675FE4C}" srcOrd="0" destOrd="0" presId="urn:microsoft.com/office/officeart/2018/5/layout/IconCircleLabelList"/>
    <dgm:cxn modelId="{23644958-4DB2-40D9-817B-7D76EB138130}" type="presParOf" srcId="{377B875C-0F1C-4D6D-9FC2-50080CCD91E6}" destId="{43CF98DB-EB98-41C8-821A-CB630F2D4162}" srcOrd="1" destOrd="0" presId="urn:microsoft.com/office/officeart/2018/5/layout/IconCircleLabelList"/>
    <dgm:cxn modelId="{9D1EDE50-28A6-48E6-87F6-DC0977716DCC}" type="presParOf" srcId="{377B875C-0F1C-4D6D-9FC2-50080CCD91E6}" destId="{24C3FD98-4ABD-493E-B7E4-AECDB3299A18}" srcOrd="2" destOrd="0" presId="urn:microsoft.com/office/officeart/2018/5/layout/IconCircleLabelList"/>
    <dgm:cxn modelId="{ACE2E3A9-BB86-4A41-9D14-8B8813743C96}" type="presParOf" srcId="{377B875C-0F1C-4D6D-9FC2-50080CCD91E6}" destId="{BCA1A8E9-C14E-43AC-B66C-095FC44216A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90BC5-2977-4B58-BBBE-8C5FDCDA35F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86CD73B-1A91-489F-BFAA-54AEE18A1F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Financials up to September - are posted to the Loyalty Mgmt.</a:t>
          </a:r>
        </a:p>
      </dgm:t>
    </dgm:pt>
    <dgm:pt modelId="{29A42D8B-85EE-4D6C-A767-1BB1A82B2DEE}" type="parTrans" cxnId="{705C8E25-89E7-427C-9BC8-9557EA4C1AA0}">
      <dgm:prSet/>
      <dgm:spPr/>
      <dgm:t>
        <a:bodyPr/>
        <a:lstStyle/>
        <a:p>
          <a:endParaRPr lang="en-US"/>
        </a:p>
      </dgm:t>
    </dgm:pt>
    <dgm:pt modelId="{D6FF2C37-C3FF-46A4-BFC2-D82130A88F75}" type="sibTrans" cxnId="{705C8E25-89E7-427C-9BC8-9557EA4C1AA0}">
      <dgm:prSet/>
      <dgm:spPr/>
      <dgm:t>
        <a:bodyPr/>
        <a:lstStyle/>
        <a:p>
          <a:endParaRPr lang="en-US"/>
        </a:p>
      </dgm:t>
    </dgm:pt>
    <dgm:pt modelId="{E0BDBF71-2ACB-4DF3-8C73-0F7245490E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Financials up to September are posted the CFW Website.</a:t>
          </a:r>
        </a:p>
      </dgm:t>
    </dgm:pt>
    <dgm:pt modelId="{B407FF81-7CA7-468A-8397-CB0F9B0F0AB2}" type="sibTrans" cxnId="{43A2A7E8-3F9C-477B-A636-0BB02DC9B546}">
      <dgm:prSet/>
      <dgm:spPr/>
      <dgm:t>
        <a:bodyPr/>
        <a:lstStyle/>
        <a:p>
          <a:endParaRPr lang="en-US"/>
        </a:p>
      </dgm:t>
    </dgm:pt>
    <dgm:pt modelId="{75E9659D-737E-4C7B-BDE6-426200D073E1}" type="parTrans" cxnId="{43A2A7E8-3F9C-477B-A636-0BB02DC9B546}">
      <dgm:prSet/>
      <dgm:spPr/>
      <dgm:t>
        <a:bodyPr/>
        <a:lstStyle/>
        <a:p>
          <a:endParaRPr lang="en-US"/>
        </a:p>
      </dgm:t>
    </dgm:pt>
    <dgm:pt modelId="{44DFCEDC-9F71-4821-8E53-9AFF8B297251}" type="pres">
      <dgm:prSet presAssocID="{C5690BC5-2977-4B58-BBBE-8C5FDCDA35FB}" presName="root" presStyleCnt="0">
        <dgm:presLayoutVars>
          <dgm:dir/>
          <dgm:resizeHandles val="exact"/>
        </dgm:presLayoutVars>
      </dgm:prSet>
      <dgm:spPr/>
    </dgm:pt>
    <dgm:pt modelId="{EA9BCCF8-C76C-42D7-AB0D-C078D853E99F}" type="pres">
      <dgm:prSet presAssocID="{B86CD73B-1A91-489F-BFAA-54AEE18A1F54}" presName="compNode" presStyleCnt="0"/>
      <dgm:spPr/>
    </dgm:pt>
    <dgm:pt modelId="{E4A22C26-99FB-44EB-885C-FA0A34233A1E}" type="pres">
      <dgm:prSet presAssocID="{B86CD73B-1A91-489F-BFAA-54AEE18A1F5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08C789EC-3A78-4F78-9784-4492B29C8EDF}" type="pres">
      <dgm:prSet presAssocID="{B86CD73B-1A91-489F-BFAA-54AEE18A1F54}" presName="spaceRect" presStyleCnt="0"/>
      <dgm:spPr/>
    </dgm:pt>
    <dgm:pt modelId="{44A6D31E-2F53-46F5-A831-B798D6553910}" type="pres">
      <dgm:prSet presAssocID="{B86CD73B-1A91-489F-BFAA-54AEE18A1F54}" presName="textRect" presStyleLbl="revTx" presStyleIdx="0" presStyleCnt="2">
        <dgm:presLayoutVars>
          <dgm:chMax val="1"/>
          <dgm:chPref val="1"/>
        </dgm:presLayoutVars>
      </dgm:prSet>
      <dgm:spPr/>
    </dgm:pt>
    <dgm:pt modelId="{5FDAF8CA-3558-4874-94AD-E7308C90B657}" type="pres">
      <dgm:prSet presAssocID="{D6FF2C37-C3FF-46A4-BFC2-D82130A88F75}" presName="sibTrans" presStyleCnt="0"/>
      <dgm:spPr/>
    </dgm:pt>
    <dgm:pt modelId="{90D99146-F772-43FC-9172-A87E9608440F}" type="pres">
      <dgm:prSet presAssocID="{E0BDBF71-2ACB-4DF3-8C73-0F7245490E24}" presName="compNode" presStyleCnt="0"/>
      <dgm:spPr/>
    </dgm:pt>
    <dgm:pt modelId="{F10669B4-A0F3-48E1-82C0-0191DBE722E0}" type="pres">
      <dgm:prSet presAssocID="{E0BDBF71-2ACB-4DF3-8C73-0F7245490E2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3008E14-A4ED-4D0F-A29D-55D2408E83C0}" type="pres">
      <dgm:prSet presAssocID="{E0BDBF71-2ACB-4DF3-8C73-0F7245490E24}" presName="spaceRect" presStyleCnt="0"/>
      <dgm:spPr/>
    </dgm:pt>
    <dgm:pt modelId="{9EB2104D-5883-4F26-8ECE-F05FE9F6BDC1}" type="pres">
      <dgm:prSet presAssocID="{E0BDBF71-2ACB-4DF3-8C73-0F7245490E2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3E3F0920-5436-40A3-B1FF-5D9E34F4B8E1}" type="presOf" srcId="{E0BDBF71-2ACB-4DF3-8C73-0F7245490E24}" destId="{9EB2104D-5883-4F26-8ECE-F05FE9F6BDC1}" srcOrd="0" destOrd="0" presId="urn:microsoft.com/office/officeart/2018/2/layout/IconLabelList"/>
    <dgm:cxn modelId="{705C8E25-89E7-427C-9BC8-9557EA4C1AA0}" srcId="{C5690BC5-2977-4B58-BBBE-8C5FDCDA35FB}" destId="{B86CD73B-1A91-489F-BFAA-54AEE18A1F54}" srcOrd="0" destOrd="0" parTransId="{29A42D8B-85EE-4D6C-A767-1BB1A82B2DEE}" sibTransId="{D6FF2C37-C3FF-46A4-BFC2-D82130A88F75}"/>
    <dgm:cxn modelId="{59B98C76-1083-4444-A675-76720AC60F87}" type="presOf" srcId="{B86CD73B-1A91-489F-BFAA-54AEE18A1F54}" destId="{44A6D31E-2F53-46F5-A831-B798D6553910}" srcOrd="0" destOrd="0" presId="urn:microsoft.com/office/officeart/2018/2/layout/IconLabelList"/>
    <dgm:cxn modelId="{D2445E83-5BC9-4303-893F-320F33DDDE73}" type="presOf" srcId="{C5690BC5-2977-4B58-BBBE-8C5FDCDA35FB}" destId="{44DFCEDC-9F71-4821-8E53-9AFF8B297251}" srcOrd="0" destOrd="0" presId="urn:microsoft.com/office/officeart/2018/2/layout/IconLabelList"/>
    <dgm:cxn modelId="{43A2A7E8-3F9C-477B-A636-0BB02DC9B546}" srcId="{C5690BC5-2977-4B58-BBBE-8C5FDCDA35FB}" destId="{E0BDBF71-2ACB-4DF3-8C73-0F7245490E24}" srcOrd="1" destOrd="0" parTransId="{75E9659D-737E-4C7B-BDE6-426200D073E1}" sibTransId="{B407FF81-7CA7-468A-8397-CB0F9B0F0AB2}"/>
    <dgm:cxn modelId="{0ED5788E-1482-4A27-B39E-EA23358282F4}" type="presParOf" srcId="{44DFCEDC-9F71-4821-8E53-9AFF8B297251}" destId="{EA9BCCF8-C76C-42D7-AB0D-C078D853E99F}" srcOrd="0" destOrd="0" presId="urn:microsoft.com/office/officeart/2018/2/layout/IconLabelList"/>
    <dgm:cxn modelId="{ADAD4621-ACAC-4E87-82AF-54F191A56178}" type="presParOf" srcId="{EA9BCCF8-C76C-42D7-AB0D-C078D853E99F}" destId="{E4A22C26-99FB-44EB-885C-FA0A34233A1E}" srcOrd="0" destOrd="0" presId="urn:microsoft.com/office/officeart/2018/2/layout/IconLabelList"/>
    <dgm:cxn modelId="{E47FE29F-FE21-4D0C-B1D7-42E181E635A7}" type="presParOf" srcId="{EA9BCCF8-C76C-42D7-AB0D-C078D853E99F}" destId="{08C789EC-3A78-4F78-9784-4492B29C8EDF}" srcOrd="1" destOrd="0" presId="urn:microsoft.com/office/officeart/2018/2/layout/IconLabelList"/>
    <dgm:cxn modelId="{3106F018-990B-4615-8EFE-8BD85420AC1A}" type="presParOf" srcId="{EA9BCCF8-C76C-42D7-AB0D-C078D853E99F}" destId="{44A6D31E-2F53-46F5-A831-B798D6553910}" srcOrd="2" destOrd="0" presId="urn:microsoft.com/office/officeart/2018/2/layout/IconLabelList"/>
    <dgm:cxn modelId="{385CD0F7-1A5C-43AE-BCA0-B4089F7F2456}" type="presParOf" srcId="{44DFCEDC-9F71-4821-8E53-9AFF8B297251}" destId="{5FDAF8CA-3558-4874-94AD-E7308C90B657}" srcOrd="1" destOrd="0" presId="urn:microsoft.com/office/officeart/2018/2/layout/IconLabelList"/>
    <dgm:cxn modelId="{1723531D-4D04-4422-B8F3-6C82B7C019B9}" type="presParOf" srcId="{44DFCEDC-9F71-4821-8E53-9AFF8B297251}" destId="{90D99146-F772-43FC-9172-A87E9608440F}" srcOrd="2" destOrd="0" presId="urn:microsoft.com/office/officeart/2018/2/layout/IconLabelList"/>
    <dgm:cxn modelId="{9EB094BB-3539-4ABB-B316-827B952456A5}" type="presParOf" srcId="{90D99146-F772-43FC-9172-A87E9608440F}" destId="{F10669B4-A0F3-48E1-82C0-0191DBE722E0}" srcOrd="0" destOrd="0" presId="urn:microsoft.com/office/officeart/2018/2/layout/IconLabelList"/>
    <dgm:cxn modelId="{5CAAF7D2-3ADE-4414-BE98-2A59CC2CF14A}" type="presParOf" srcId="{90D99146-F772-43FC-9172-A87E9608440F}" destId="{03008E14-A4ED-4D0F-A29D-55D2408E83C0}" srcOrd="1" destOrd="0" presId="urn:microsoft.com/office/officeart/2018/2/layout/IconLabelList"/>
    <dgm:cxn modelId="{F3E51EF4-97D6-49A5-A153-E4EBC471A7E5}" type="presParOf" srcId="{90D99146-F772-43FC-9172-A87E9608440F}" destId="{9EB2104D-5883-4F26-8ECE-F05FE9F6BDC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2FC2A-E092-40E8-A69C-EC8304675E0D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57941F-C7D3-4158-8AF1-430F51B59CA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2nd quarter HOA fees was due </a:t>
          </a:r>
          <a:r>
            <a:rPr lang="en-US" sz="1600" dirty="0" err="1"/>
            <a:t>november</a:t>
          </a:r>
          <a:r>
            <a:rPr lang="en-US" sz="1600" dirty="0"/>
            <a:t> 1</a:t>
          </a:r>
          <a:r>
            <a:rPr lang="en-US" sz="1600" baseline="30000" dirty="0"/>
            <a:t>st</a:t>
          </a:r>
          <a:r>
            <a:rPr lang="en-US" sz="1600" dirty="0"/>
            <a:t>. </a:t>
          </a:r>
        </a:p>
      </dgm:t>
    </dgm:pt>
    <dgm:pt modelId="{87B99C4E-488A-478B-B4DE-C4E582BAAC32}" type="parTrans" cxnId="{AE0E2463-DF11-4FF1-85FB-54DB709FC2F9}">
      <dgm:prSet/>
      <dgm:spPr/>
      <dgm:t>
        <a:bodyPr/>
        <a:lstStyle/>
        <a:p>
          <a:endParaRPr lang="en-US"/>
        </a:p>
      </dgm:t>
    </dgm:pt>
    <dgm:pt modelId="{6C7702A4-CF2B-47FF-8F88-347F55423B2C}" type="sibTrans" cxnId="{AE0E2463-DF11-4FF1-85FB-54DB709FC2F9}">
      <dgm:prSet/>
      <dgm:spPr/>
      <dgm:t>
        <a:bodyPr/>
        <a:lstStyle/>
        <a:p>
          <a:endParaRPr lang="en-US"/>
        </a:p>
      </dgm:t>
    </dgm:pt>
    <dgm:pt modelId="{E97547AA-E61F-4B05-AF9A-8ECA3AA4A5C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WE HAVE 2 OWNER in collection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3 owners past due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Due to </a:t>
          </a:r>
          <a:r>
            <a:rPr lang="en-US" sz="1600" dirty="0" err="1"/>
            <a:t>cfw</a:t>
          </a:r>
          <a:r>
            <a:rPr lang="en-US" sz="1600" dirty="0"/>
            <a:t> - $14,807.50</a:t>
          </a:r>
        </a:p>
      </dgm:t>
    </dgm:pt>
    <dgm:pt modelId="{6A23CBA9-1C19-4B66-B54B-62E885A2591E}" type="parTrans" cxnId="{A7748D50-2897-4602-A793-88DAF212D967}">
      <dgm:prSet/>
      <dgm:spPr/>
      <dgm:t>
        <a:bodyPr/>
        <a:lstStyle/>
        <a:p>
          <a:endParaRPr lang="en-US"/>
        </a:p>
      </dgm:t>
    </dgm:pt>
    <dgm:pt modelId="{38CE8422-B929-491A-9A98-6070CA3C7E04}" type="sibTrans" cxnId="{A7748D50-2897-4602-A793-88DAF212D967}">
      <dgm:prSet/>
      <dgm:spPr/>
      <dgm:t>
        <a:bodyPr/>
        <a:lstStyle/>
        <a:p>
          <a:endParaRPr lang="en-US"/>
        </a:p>
      </dgm:t>
    </dgm:pt>
    <dgm:pt modelId="{BC55566A-95E4-4CAF-8DF2-E87741DBD3C3}" type="pres">
      <dgm:prSet presAssocID="{5012FC2A-E092-40E8-A69C-EC8304675E0D}" presName="root" presStyleCnt="0">
        <dgm:presLayoutVars>
          <dgm:dir/>
          <dgm:resizeHandles val="exact"/>
        </dgm:presLayoutVars>
      </dgm:prSet>
      <dgm:spPr/>
    </dgm:pt>
    <dgm:pt modelId="{6A43FC9B-B877-4EE4-8042-CF9EA599AD2E}" type="pres">
      <dgm:prSet presAssocID="{5257941F-C7D3-4158-8AF1-430F51B59CA4}" presName="compNode" presStyleCnt="0"/>
      <dgm:spPr/>
    </dgm:pt>
    <dgm:pt modelId="{E5B652B0-87AE-4C1B-A593-4FDA343A335F}" type="pres">
      <dgm:prSet presAssocID="{5257941F-C7D3-4158-8AF1-430F51B59CA4}" presName="iconBgRect" presStyleLbl="bgShp" presStyleIdx="0" presStyleCnt="2"/>
      <dgm:spPr/>
    </dgm:pt>
    <dgm:pt modelId="{AC36A748-3D63-47DA-9D4F-D8C613F156A0}" type="pres">
      <dgm:prSet presAssocID="{5257941F-C7D3-4158-8AF1-430F51B59CA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C932D49-BFA8-4AC9-9696-FE3E28DADB3D}" type="pres">
      <dgm:prSet presAssocID="{5257941F-C7D3-4158-8AF1-430F51B59CA4}" presName="spaceRect" presStyleCnt="0"/>
      <dgm:spPr/>
    </dgm:pt>
    <dgm:pt modelId="{EA989BF5-D2FB-4A8F-9D3E-DBE2BF1E00C4}" type="pres">
      <dgm:prSet presAssocID="{5257941F-C7D3-4158-8AF1-430F51B59CA4}" presName="textRect" presStyleLbl="revTx" presStyleIdx="0" presStyleCnt="2">
        <dgm:presLayoutVars>
          <dgm:chMax val="1"/>
          <dgm:chPref val="1"/>
        </dgm:presLayoutVars>
      </dgm:prSet>
      <dgm:spPr/>
    </dgm:pt>
    <dgm:pt modelId="{F2AC4D06-01A2-4371-97A6-DCC60B0ED63E}" type="pres">
      <dgm:prSet presAssocID="{6C7702A4-CF2B-47FF-8F88-347F55423B2C}" presName="sibTrans" presStyleCnt="0"/>
      <dgm:spPr/>
    </dgm:pt>
    <dgm:pt modelId="{3BF1C278-CDF2-46D6-8711-325182D8A49E}" type="pres">
      <dgm:prSet presAssocID="{E97547AA-E61F-4B05-AF9A-8ECA3AA4A5C2}" presName="compNode" presStyleCnt="0"/>
      <dgm:spPr/>
    </dgm:pt>
    <dgm:pt modelId="{76EECB34-4CA9-44C2-A7D9-7315609C689A}" type="pres">
      <dgm:prSet presAssocID="{E97547AA-E61F-4B05-AF9A-8ECA3AA4A5C2}" presName="iconBgRect" presStyleLbl="bgShp" presStyleIdx="1" presStyleCnt="2"/>
      <dgm:spPr/>
    </dgm:pt>
    <dgm:pt modelId="{063118A5-E658-4274-BA55-606ACF353D86}" type="pres">
      <dgm:prSet presAssocID="{E97547AA-E61F-4B05-AF9A-8ECA3AA4A5C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9A02F7EA-8339-4FE1-A6CD-A6FBBA4B811D}" type="pres">
      <dgm:prSet presAssocID="{E97547AA-E61F-4B05-AF9A-8ECA3AA4A5C2}" presName="spaceRect" presStyleCnt="0"/>
      <dgm:spPr/>
    </dgm:pt>
    <dgm:pt modelId="{F20B3CAE-BC0E-447E-8A8C-46E6C678ECE2}" type="pres">
      <dgm:prSet presAssocID="{E97547AA-E61F-4B05-AF9A-8ECA3AA4A5C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28F0617-68E2-4956-98A7-09EDC44F8F85}" type="presOf" srcId="{5012FC2A-E092-40E8-A69C-EC8304675E0D}" destId="{BC55566A-95E4-4CAF-8DF2-E87741DBD3C3}" srcOrd="0" destOrd="0" presId="urn:microsoft.com/office/officeart/2018/5/layout/IconCircleLabelList"/>
    <dgm:cxn modelId="{AE0E2463-DF11-4FF1-85FB-54DB709FC2F9}" srcId="{5012FC2A-E092-40E8-A69C-EC8304675E0D}" destId="{5257941F-C7D3-4158-8AF1-430F51B59CA4}" srcOrd="0" destOrd="0" parTransId="{87B99C4E-488A-478B-B4DE-C4E582BAAC32}" sibTransId="{6C7702A4-CF2B-47FF-8F88-347F55423B2C}"/>
    <dgm:cxn modelId="{EF7B9B48-69A1-41EE-9769-193962629327}" type="presOf" srcId="{E97547AA-E61F-4B05-AF9A-8ECA3AA4A5C2}" destId="{F20B3CAE-BC0E-447E-8A8C-46E6C678ECE2}" srcOrd="0" destOrd="0" presId="urn:microsoft.com/office/officeart/2018/5/layout/IconCircleLabelList"/>
    <dgm:cxn modelId="{A7748D50-2897-4602-A793-88DAF212D967}" srcId="{5012FC2A-E092-40E8-A69C-EC8304675E0D}" destId="{E97547AA-E61F-4B05-AF9A-8ECA3AA4A5C2}" srcOrd="1" destOrd="0" parTransId="{6A23CBA9-1C19-4B66-B54B-62E885A2591E}" sibTransId="{38CE8422-B929-491A-9A98-6070CA3C7E04}"/>
    <dgm:cxn modelId="{DE1A05D2-92C7-4B9E-9767-E3D08B2E06C2}" type="presOf" srcId="{5257941F-C7D3-4158-8AF1-430F51B59CA4}" destId="{EA989BF5-D2FB-4A8F-9D3E-DBE2BF1E00C4}" srcOrd="0" destOrd="0" presId="urn:microsoft.com/office/officeart/2018/5/layout/IconCircleLabelList"/>
    <dgm:cxn modelId="{EB0F0502-711F-4BEF-A56C-6CA5DCC5D7B7}" type="presParOf" srcId="{BC55566A-95E4-4CAF-8DF2-E87741DBD3C3}" destId="{6A43FC9B-B877-4EE4-8042-CF9EA599AD2E}" srcOrd="0" destOrd="0" presId="urn:microsoft.com/office/officeart/2018/5/layout/IconCircleLabelList"/>
    <dgm:cxn modelId="{DB1FFA36-4443-4E0A-968C-6AC2C8065A64}" type="presParOf" srcId="{6A43FC9B-B877-4EE4-8042-CF9EA599AD2E}" destId="{E5B652B0-87AE-4C1B-A593-4FDA343A335F}" srcOrd="0" destOrd="0" presId="urn:microsoft.com/office/officeart/2018/5/layout/IconCircleLabelList"/>
    <dgm:cxn modelId="{2C75A17D-12CF-4B4F-A088-31B401AA0D86}" type="presParOf" srcId="{6A43FC9B-B877-4EE4-8042-CF9EA599AD2E}" destId="{AC36A748-3D63-47DA-9D4F-D8C613F156A0}" srcOrd="1" destOrd="0" presId="urn:microsoft.com/office/officeart/2018/5/layout/IconCircleLabelList"/>
    <dgm:cxn modelId="{AD10D709-4756-4D18-9F3F-6D9E37E98AB9}" type="presParOf" srcId="{6A43FC9B-B877-4EE4-8042-CF9EA599AD2E}" destId="{3C932D49-BFA8-4AC9-9696-FE3E28DADB3D}" srcOrd="2" destOrd="0" presId="urn:microsoft.com/office/officeart/2018/5/layout/IconCircleLabelList"/>
    <dgm:cxn modelId="{29B66C3C-55AD-4A8F-AF98-9091DF10D81B}" type="presParOf" srcId="{6A43FC9B-B877-4EE4-8042-CF9EA599AD2E}" destId="{EA989BF5-D2FB-4A8F-9D3E-DBE2BF1E00C4}" srcOrd="3" destOrd="0" presId="urn:microsoft.com/office/officeart/2018/5/layout/IconCircleLabelList"/>
    <dgm:cxn modelId="{05765827-79CB-4C9C-A5F3-8FF38E0A69E0}" type="presParOf" srcId="{BC55566A-95E4-4CAF-8DF2-E87741DBD3C3}" destId="{F2AC4D06-01A2-4371-97A6-DCC60B0ED63E}" srcOrd="1" destOrd="0" presId="urn:microsoft.com/office/officeart/2018/5/layout/IconCircleLabelList"/>
    <dgm:cxn modelId="{7B16EEA6-CC17-4431-BA02-4D703E029BB1}" type="presParOf" srcId="{BC55566A-95E4-4CAF-8DF2-E87741DBD3C3}" destId="{3BF1C278-CDF2-46D6-8711-325182D8A49E}" srcOrd="2" destOrd="0" presId="urn:microsoft.com/office/officeart/2018/5/layout/IconCircleLabelList"/>
    <dgm:cxn modelId="{3B313C48-6751-4642-B34A-F30A64173CCE}" type="presParOf" srcId="{3BF1C278-CDF2-46D6-8711-325182D8A49E}" destId="{76EECB34-4CA9-44C2-A7D9-7315609C689A}" srcOrd="0" destOrd="0" presId="urn:microsoft.com/office/officeart/2018/5/layout/IconCircleLabelList"/>
    <dgm:cxn modelId="{C702AD0B-3E9E-4F1F-A07A-B34F3D2FC406}" type="presParOf" srcId="{3BF1C278-CDF2-46D6-8711-325182D8A49E}" destId="{063118A5-E658-4274-BA55-606ACF353D86}" srcOrd="1" destOrd="0" presId="urn:microsoft.com/office/officeart/2018/5/layout/IconCircleLabelList"/>
    <dgm:cxn modelId="{8D9577C1-4BD0-485F-9454-BBCDF80754E1}" type="presParOf" srcId="{3BF1C278-CDF2-46D6-8711-325182D8A49E}" destId="{9A02F7EA-8339-4FE1-A6CD-A6FBBA4B811D}" srcOrd="2" destOrd="0" presId="urn:microsoft.com/office/officeart/2018/5/layout/IconCircleLabelList"/>
    <dgm:cxn modelId="{F0155F13-6B88-41B9-8353-826A7586F2BA}" type="presParOf" srcId="{3BF1C278-CDF2-46D6-8711-325182D8A49E}" destId="{F20B3CAE-BC0E-447E-8A8C-46E6C678ECE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18D80-4EBB-48A0-8D7D-EAD5B4EC86EE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C6481-D0CB-483B-A0A4-5F6BE92A98D5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157E1-52BA-4D26-8AEE-C6AD7E94366D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Operating (City National - 9501)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$53,840.47</a:t>
          </a:r>
          <a:endParaRPr lang="en-US" sz="1200" b="1" kern="1200" dirty="0"/>
        </a:p>
      </dsp:txBody>
      <dsp:txXfrm>
        <a:off x="89042" y="2289522"/>
        <a:ext cx="2368460" cy="720000"/>
      </dsp:txXfrm>
    </dsp:sp>
    <dsp:sp modelId="{0372BF9D-D2EA-451F-9A4D-EFA2388CF622}">
      <dsp:nvSpPr>
        <dsp:cNvPr id="0" name=""/>
        <dsp:cNvSpPr/>
      </dsp:nvSpPr>
      <dsp:spPr>
        <a:xfrm>
          <a:off x="3333833" y="394754"/>
          <a:ext cx="1444760" cy="1444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CD792-2623-4110-A4A6-96A29F37E9A7}">
      <dsp:nvSpPr>
        <dsp:cNvPr id="0" name=""/>
        <dsp:cNvSpPr/>
      </dsp:nvSpPr>
      <dsp:spPr>
        <a:xfrm>
          <a:off x="3641733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DDA8D-1803-43AA-BBD3-1837E5E823E8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Security Deposit ( City National - 7225)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 $44,859</a:t>
          </a:r>
          <a:endParaRPr lang="en-US" sz="1200" b="1" kern="1200" dirty="0"/>
        </a:p>
      </dsp:txBody>
      <dsp:txXfrm>
        <a:off x="2871984" y="2289522"/>
        <a:ext cx="2368460" cy="720000"/>
      </dsp:txXfrm>
    </dsp:sp>
    <dsp:sp modelId="{EE174802-5061-46B1-9C48-6612A76FC021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254D9-9B44-4A1E-B99A-A047CE4B617F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40D89-D637-4C9F-ACB8-FC8416ECBCC6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Reserve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(US Century Bank – 3436)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$17,087.18</a:t>
          </a:r>
          <a:endParaRPr lang="en-US" sz="1200" b="1" kern="1200" dirty="0"/>
        </a:p>
      </dsp:txBody>
      <dsp:txXfrm>
        <a:off x="5654925" y="2289522"/>
        <a:ext cx="2368460" cy="720000"/>
      </dsp:txXfrm>
    </dsp:sp>
    <dsp:sp modelId="{70F05A4A-E8CB-4252-A1E9-9D512675FE4C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F98DB-EB98-41C8-821A-CB630F2D4162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1A8E9-C14E-43AC-B66C-095FC44216A1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Total Balance   $115,786.65</a:t>
          </a:r>
          <a:endParaRPr lang="en-US" sz="1200" b="1" kern="1200" dirty="0"/>
        </a:p>
      </dsp:txBody>
      <dsp:txXfrm>
        <a:off x="8437866" y="2289522"/>
        <a:ext cx="236846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22C26-99FB-44EB-885C-FA0A34233A1E}">
      <dsp:nvSpPr>
        <dsp:cNvPr id="0" name=""/>
        <dsp:cNvSpPr/>
      </dsp:nvSpPr>
      <dsp:spPr>
        <a:xfrm>
          <a:off x="1937684" y="13496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6D31E-2F53-46F5-A831-B798D6553910}">
      <dsp:nvSpPr>
        <dsp:cNvPr id="0" name=""/>
        <dsp:cNvSpPr/>
      </dsp:nvSpPr>
      <dsp:spPr>
        <a:xfrm>
          <a:off x="749684" y="254931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Financials up to September - are posted to the Loyalty Mgmt.</a:t>
          </a:r>
        </a:p>
      </dsp:txBody>
      <dsp:txXfrm>
        <a:off x="749684" y="2549312"/>
        <a:ext cx="4320000" cy="720000"/>
      </dsp:txXfrm>
    </dsp:sp>
    <dsp:sp modelId="{F10669B4-A0F3-48E1-82C0-0191DBE722E0}">
      <dsp:nvSpPr>
        <dsp:cNvPr id="0" name=""/>
        <dsp:cNvSpPr/>
      </dsp:nvSpPr>
      <dsp:spPr>
        <a:xfrm>
          <a:off x="7013685" y="13496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2104D-5883-4F26-8ECE-F05FE9F6BDC1}">
      <dsp:nvSpPr>
        <dsp:cNvPr id="0" name=""/>
        <dsp:cNvSpPr/>
      </dsp:nvSpPr>
      <dsp:spPr>
        <a:xfrm>
          <a:off x="5825684" y="254931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Financials up to September are posted the CFW Website.</a:t>
          </a:r>
        </a:p>
      </dsp:txBody>
      <dsp:txXfrm>
        <a:off x="5825684" y="2549312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652B0-87AE-4C1B-A593-4FDA343A335F}">
      <dsp:nvSpPr>
        <dsp:cNvPr id="0" name=""/>
        <dsp:cNvSpPr/>
      </dsp:nvSpPr>
      <dsp:spPr>
        <a:xfrm>
          <a:off x="166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6A748-3D63-47DA-9D4F-D8C613F156A0}">
      <dsp:nvSpPr>
        <dsp:cNvPr id="0" name=""/>
        <dsp:cNvSpPr/>
      </dsp:nvSpPr>
      <dsp:spPr>
        <a:xfrm>
          <a:off x="213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89BF5-D2FB-4A8F-9D3E-DBE2BF1E00C4}">
      <dsp:nvSpPr>
        <dsp:cNvPr id="0" name=""/>
        <dsp:cNvSpPr/>
      </dsp:nvSpPr>
      <dsp:spPr>
        <a:xfrm>
          <a:off x="96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2nd quarter HOA fees was due </a:t>
          </a:r>
          <a:r>
            <a:rPr lang="en-US" sz="1600" kern="1200" dirty="0" err="1"/>
            <a:t>november</a:t>
          </a:r>
          <a:r>
            <a:rPr lang="en-US" sz="1600" kern="1200" dirty="0"/>
            <a:t> 1</a:t>
          </a:r>
          <a:r>
            <a:rPr lang="en-US" sz="1600" kern="1200" baseline="30000" dirty="0"/>
            <a:t>st</a:t>
          </a:r>
          <a:r>
            <a:rPr lang="en-US" sz="1600" kern="1200" dirty="0"/>
            <a:t>. </a:t>
          </a:r>
        </a:p>
      </dsp:txBody>
      <dsp:txXfrm>
        <a:off x="964713" y="3037303"/>
        <a:ext cx="3600000" cy="922500"/>
      </dsp:txXfrm>
    </dsp:sp>
    <dsp:sp modelId="{76EECB34-4CA9-44C2-A7D9-7315609C689A}">
      <dsp:nvSpPr>
        <dsp:cNvPr id="0" name=""/>
        <dsp:cNvSpPr/>
      </dsp:nvSpPr>
      <dsp:spPr>
        <a:xfrm>
          <a:off x="589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118A5-E658-4274-BA55-606ACF353D86}">
      <dsp:nvSpPr>
        <dsp:cNvPr id="0" name=""/>
        <dsp:cNvSpPr/>
      </dsp:nvSpPr>
      <dsp:spPr>
        <a:xfrm>
          <a:off x="636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0B3CAE-BC0E-447E-8A8C-46E6C678ECE2}">
      <dsp:nvSpPr>
        <dsp:cNvPr id="0" name=""/>
        <dsp:cNvSpPr/>
      </dsp:nvSpPr>
      <dsp:spPr>
        <a:xfrm>
          <a:off x="519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WE HAVE 2 OWNER in collection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3 owners past due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Due to </a:t>
          </a:r>
          <a:r>
            <a:rPr lang="en-US" sz="1600" kern="1200" dirty="0" err="1"/>
            <a:t>cfw</a:t>
          </a:r>
          <a:r>
            <a:rPr lang="en-US" sz="1600" kern="1200" dirty="0"/>
            <a:t> - $14,807.50</a:t>
          </a:r>
        </a:p>
      </dsp:txBody>
      <dsp:txXfrm>
        <a:off x="5194713" y="3037303"/>
        <a:ext cx="3600000" cy="92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4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9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8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78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71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11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336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5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4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4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4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5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8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22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7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82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7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  <p:sldLayoutId id="2147484017" r:id="rId12"/>
    <p:sldLayoutId id="2147484018" r:id="rId13"/>
    <p:sldLayoutId id="2147484019" r:id="rId14"/>
    <p:sldLayoutId id="2147484020" r:id="rId15"/>
    <p:sldLayoutId id="2147484021" r:id="rId16"/>
    <p:sldLayoutId id="21474840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fwhoa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55" y="1241266"/>
            <a:ext cx="3161016" cy="3153753"/>
          </a:xfrm>
        </p:spPr>
        <p:txBody>
          <a:bodyPr>
            <a:normAutofit/>
          </a:bodyPr>
          <a:lstStyle/>
          <a:p>
            <a:r>
              <a:rPr lang="en-US" sz="5000"/>
              <a:t> </a:t>
            </a:r>
            <a:r>
              <a:rPr lang="en-US" sz="5000" b="1"/>
              <a:t>Treasurer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55" y="4591665"/>
            <a:ext cx="3161016" cy="1622322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b="1" dirty="0"/>
              <a:t>PRESENTED BY </a:t>
            </a:r>
          </a:p>
          <a:p>
            <a:pPr algn="ctr"/>
            <a:r>
              <a:rPr lang="en-US" b="1" dirty="0"/>
              <a:t>Erika </a:t>
            </a:r>
            <a:r>
              <a:rPr lang="en-US" b="1" dirty="0" err="1"/>
              <a:t>o’Bryant</a:t>
            </a:r>
            <a:endParaRPr lang="en-US" b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BCDA284-4169-467B-80C1-BBDF26B20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2" y="396837"/>
            <a:ext cx="7906665" cy="6058999"/>
            <a:chOff x="423332" y="396837"/>
            <a:chExt cx="7906665" cy="605899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D5268F1-2FCC-42C8-B308-9F8744796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1C38273-377C-4D45-98FA-F4BAFBCA8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A4617A93-13E2-4F76-AB78-7A0210391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4" descr="A picture containing text, font, logo, graphics&#10;&#10;Description automatically generated">
            <a:extLst>
              <a:ext uri="{FF2B5EF4-FFF2-40B4-BE49-F238E27FC236}">
                <a16:creationId xmlns:a16="http://schemas.microsoft.com/office/drawing/2014/main" id="{C77DDE36-C399-626E-FBC1-2C45ED007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63" y="1701606"/>
            <a:ext cx="6443180" cy="345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C814A-6610-AB06-928E-1C9A6E1A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ACCOUNT BALANCES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BFECBD-6AA2-A9D7-4482-8F8D6C026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596784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065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8C92-1C1C-2EE2-BF27-5878F2F1F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FINANCIALS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BFBC5800-8A3A-8A77-1941-573AFA2776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054684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523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36A68-D722-8C0A-09DA-4A35C63A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19" y="268942"/>
            <a:ext cx="3076175" cy="2079812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FFFFFF"/>
                </a:solidFill>
              </a:rPr>
              <a:t>RESERVES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30FF-8D2E-9E98-29CA-0EFE3A6D4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1640" y="2757544"/>
            <a:ext cx="4890150" cy="3446033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anose="020B0604020202020204" pitchFamily="34" charset="0"/>
              </a:rPr>
              <a:t>Interest Rate - </a:t>
            </a:r>
            <a:r>
              <a:rPr lang="en-US" dirty="0">
                <a:latin typeface="Arial" panose="020B0604020202020204" pitchFamily="34" charset="0"/>
              </a:rPr>
              <a:t>2.46%</a:t>
            </a:r>
          </a:p>
          <a:p>
            <a:pPr lvl="0"/>
            <a:r>
              <a:rPr lang="en-US" b="1" dirty="0">
                <a:latin typeface="Arial" panose="020B0604020202020204" pitchFamily="34" charset="0"/>
              </a:rPr>
              <a:t>Balance</a:t>
            </a:r>
            <a:r>
              <a:rPr lang="en-US" dirty="0">
                <a:latin typeface="Arial" panose="020B0604020202020204" pitchFamily="34" charset="0"/>
              </a:rPr>
              <a:t> - $17,087.18</a:t>
            </a:r>
            <a:endParaRPr lang="en-US" dirty="0"/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Total due to reserves -</a:t>
            </a:r>
            <a:r>
              <a:rPr lang="en-US" dirty="0">
                <a:latin typeface="Arial" panose="020B0604020202020204" pitchFamily="34" charset="0"/>
              </a:rPr>
              <a:t> $31,770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For fiscal year 24/25 – Due to reserves $31,770 ($5,295 – Feb, Mar, Apr, May, Jun, Jul) </a:t>
            </a:r>
          </a:p>
          <a:p>
            <a:r>
              <a:rPr lang="en-US" dirty="0">
                <a:latin typeface="Arial" panose="020B0604020202020204" pitchFamily="34" charset="0"/>
              </a:rPr>
              <a:t>Monthly Payment of $4,780 scheduled for auto payment into reserves from operating</a:t>
            </a:r>
          </a:p>
          <a:p>
            <a:r>
              <a:rPr lang="en-US" dirty="0">
                <a:latin typeface="Arial" panose="020B0604020202020204" pitchFamily="34" charset="0"/>
              </a:rPr>
              <a:t>Catch up payment - $13,865 will be processed tomorrow 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060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3A349-2E28-41C9-6D68-FCCF0AAEE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FA17D-7044-749D-154A-88810DCC4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49" y="497541"/>
            <a:ext cx="3108626" cy="1444752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rgbClr val="EBEBEB"/>
                </a:solidFill>
              </a:rPr>
              <a:t>AVERAGE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MONTHLY 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EXPENSES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C1638E2-80EA-2E2F-C620-590E6E885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55" y="3072385"/>
            <a:ext cx="3108057" cy="2947415"/>
          </a:xfrm>
        </p:spPr>
        <p:txBody>
          <a:bodyPr>
            <a:normAutofit/>
          </a:bodyPr>
          <a:lstStyle/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95796-0873-D62F-64BD-0AA8737D2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22793"/>
              </p:ext>
            </p:extLst>
          </p:nvPr>
        </p:nvGraphicFramePr>
        <p:xfrm>
          <a:off x="5048451" y="1147482"/>
          <a:ext cx="5637478" cy="42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1575">
                  <a:extLst>
                    <a:ext uri="{9D8B030D-6E8A-4147-A177-3AD203B41FA5}">
                      <a16:colId xmlns:a16="http://schemas.microsoft.com/office/drawing/2014/main" val="1373080924"/>
                    </a:ext>
                  </a:extLst>
                </a:gridCol>
                <a:gridCol w="1875903">
                  <a:extLst>
                    <a:ext uri="{9D8B030D-6E8A-4147-A177-3AD203B41FA5}">
                      <a16:colId xmlns:a16="http://schemas.microsoft.com/office/drawing/2014/main" val="1178064836"/>
                    </a:ext>
                  </a:extLst>
                </a:gridCol>
              </a:tblGrid>
              <a:tr h="32865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1" u="none" strike="noStrike">
                          <a:effectLst/>
                        </a:rPr>
                        <a:t>Monthly Expense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373138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Insurance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8,975.69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37380206"/>
                  </a:ext>
                </a:extLst>
              </a:tr>
              <a:tr h="610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Utilities (Electric, Water, Phone, Internet)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1,583.33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659470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Landscaping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3,600.00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026376496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Janitorial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    450.00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51543272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Pool Maintenance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    500.00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77188153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Accounting Fee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475.00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413666246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Reserve Transfer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4,780.00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66191186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Catch-Up Reserve Payment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0" u="none" strike="noStrike" dirty="0">
                          <a:effectLst/>
                        </a:rPr>
                        <a:t>$      2,773.00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59772614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Smart Entry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122.00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32026890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Rust Control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325.00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3631575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$23,584.02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65874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085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2871-CE38-5C5C-97FD-FE743BD8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8629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HOA FEES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E7AA4-1BDE-DA65-C782-EAF81EB908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461455"/>
              </p:ext>
            </p:extLst>
          </p:nvPr>
        </p:nvGraphicFramePr>
        <p:xfrm>
          <a:off x="1451579" y="1936376"/>
          <a:ext cx="9759426" cy="4117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9567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D8BA-6D6E-3004-2719-576293E3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FINITE BUSINESS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A723-7D8F-CFEA-D819-C787FE4C8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NEW ACCOUNTING FIRM EFFECTIVE JAN 1, 2026</a:t>
            </a:r>
          </a:p>
          <a:p>
            <a:r>
              <a:rPr lang="en-US" dirty="0"/>
              <a:t>HOMEOWNERS WILL HAVE ACCESS NEW SOFTWARE - VANTACA</a:t>
            </a:r>
          </a:p>
          <a:p>
            <a:r>
              <a:rPr lang="en-US" dirty="0"/>
              <a:t>PORTAL WILL PROVIDE OWNER LEDGER STATEMENT</a:t>
            </a:r>
          </a:p>
          <a:p>
            <a:r>
              <a:rPr lang="en-US" dirty="0"/>
              <a:t>CONVERT TO ESTATEMENT INSTEAD OF PAPER COUPONS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7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434C0-5C92-2220-97DA-56ED3EE18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9669-D7C9-9833-BD73-D9403108F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2381" y="629266"/>
            <a:ext cx="4767471" cy="1641986"/>
          </a:xfrm>
        </p:spPr>
        <p:txBody>
          <a:bodyPr>
            <a:normAutofit/>
          </a:bodyPr>
          <a:lstStyle/>
          <a:p>
            <a:r>
              <a:rPr lang="en-US" dirty="0"/>
              <a:t>CONTACT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B3D8C-A896-3284-6853-8F070B23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81" y="2438400"/>
            <a:ext cx="5991502" cy="3809999"/>
          </a:xfrm>
        </p:spPr>
        <p:txBody>
          <a:bodyPr>
            <a:normAutofit/>
          </a:bodyPr>
          <a:lstStyle/>
          <a:p>
            <a:r>
              <a:rPr lang="en-US" sz="3200" dirty="0"/>
              <a:t>If you have any questions, please send them to </a:t>
            </a:r>
            <a:r>
              <a:rPr lang="en-US" sz="32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cfwhoa@gmail.com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9F4EC346-8DA9-8D1A-6368-5DDB1239EC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9140" r="25750" b="-1"/>
          <a:stretch>
            <a:fillRect/>
          </a:stretch>
        </p:blipFill>
        <p:spPr>
          <a:xfrm>
            <a:off x="-1" y="10"/>
            <a:ext cx="46346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54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3815</TotalTime>
  <Words>272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 Boardroom</vt:lpstr>
      <vt:lpstr> Treasurer Report</vt:lpstr>
      <vt:lpstr>ACCOUNT BALANCES</vt:lpstr>
      <vt:lpstr>FINANCIALS</vt:lpstr>
      <vt:lpstr>RESERVES</vt:lpstr>
      <vt:lpstr>AVERAGE MONTHLY  EXPENSES</vt:lpstr>
      <vt:lpstr>HOA FEES</vt:lpstr>
      <vt:lpstr>FINITE BUSINESS SOLUTIONS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Erika OBryant</cp:lastModifiedBy>
  <cp:revision>323</cp:revision>
  <dcterms:created xsi:type="dcterms:W3CDTF">2023-05-22T16:23:27Z</dcterms:created>
  <dcterms:modified xsi:type="dcterms:W3CDTF">2025-12-10T23:56:14Z</dcterms:modified>
</cp:coreProperties>
</file>