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023" r:id="rId1"/>
  </p:sldMasterIdLst>
  <p:sldIdLst>
    <p:sldId id="256" r:id="rId2"/>
    <p:sldId id="257" r:id="rId3"/>
    <p:sldId id="268" r:id="rId4"/>
    <p:sldId id="264" r:id="rId5"/>
    <p:sldId id="262" r:id="rId6"/>
    <p:sldId id="270" r:id="rId7"/>
    <p:sldId id="265" r:id="rId8"/>
    <p:sldId id="271" r:id="rId9"/>
    <p:sldId id="269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CB2570-2830-4EEF-8668-50B8331F0BCF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444B12E8-A355-4E4E-9C8F-554616E4096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b="0" i="0" dirty="0"/>
            <a:t>Operating (City National - 9501)  </a:t>
          </a:r>
        </a:p>
        <a:p>
          <a:pPr>
            <a:lnSpc>
              <a:spcPct val="100000"/>
            </a:lnSpc>
            <a:defRPr cap="all"/>
          </a:pPr>
          <a:r>
            <a:rPr lang="en-US" b="1" i="0" dirty="0"/>
            <a:t>$64,922.81</a:t>
          </a:r>
          <a:endParaRPr lang="en-US" b="1" dirty="0"/>
        </a:p>
      </dgm:t>
    </dgm:pt>
    <dgm:pt modelId="{FF5AE48C-E462-4DC4-9CD9-4521A9AFB3F3}" type="parTrans" cxnId="{999EFD05-9D28-4B1F-9BDB-EE591688B0B2}">
      <dgm:prSet/>
      <dgm:spPr/>
      <dgm:t>
        <a:bodyPr/>
        <a:lstStyle/>
        <a:p>
          <a:endParaRPr lang="en-US"/>
        </a:p>
      </dgm:t>
    </dgm:pt>
    <dgm:pt modelId="{3EB2D5D6-B049-42B1-AB2F-A4CABF635B77}" type="sibTrans" cxnId="{999EFD05-9D28-4B1F-9BDB-EE591688B0B2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B2B16D0-5037-4673-B921-9797F95F7779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b="0" i="0" dirty="0"/>
            <a:t>Security Deposit ( City National - 7225) </a:t>
          </a:r>
        </a:p>
        <a:p>
          <a:pPr>
            <a:lnSpc>
              <a:spcPct val="100000"/>
            </a:lnSpc>
            <a:defRPr cap="all"/>
          </a:pPr>
          <a:r>
            <a:rPr lang="en-US" b="1" i="0" dirty="0"/>
            <a:t> $44,859</a:t>
          </a:r>
          <a:endParaRPr lang="en-US" b="1" dirty="0"/>
        </a:p>
      </dgm:t>
    </dgm:pt>
    <dgm:pt modelId="{E361CD03-1DE4-4B37-9B2F-C190D97A1EFB}" type="parTrans" cxnId="{CC373B6C-5101-4DAE-A8D2-3345D6426847}">
      <dgm:prSet/>
      <dgm:spPr/>
      <dgm:t>
        <a:bodyPr/>
        <a:lstStyle/>
        <a:p>
          <a:endParaRPr lang="en-US"/>
        </a:p>
      </dgm:t>
    </dgm:pt>
    <dgm:pt modelId="{681D3EE7-4553-4009-A11F-0200C57212E7}" type="sibTrans" cxnId="{CC373B6C-5101-4DAE-A8D2-3345D6426847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7A36960C-45C6-44C8-9989-08C5A60B8123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b="0" i="0" dirty="0"/>
            <a:t>Reserve </a:t>
          </a:r>
        </a:p>
        <a:p>
          <a:pPr>
            <a:lnSpc>
              <a:spcPct val="100000"/>
            </a:lnSpc>
            <a:defRPr cap="all"/>
          </a:pPr>
          <a:r>
            <a:rPr lang="en-US" b="0" i="0" dirty="0"/>
            <a:t>(US Century Bank – 3436)  </a:t>
          </a:r>
        </a:p>
        <a:p>
          <a:pPr>
            <a:lnSpc>
              <a:spcPct val="100000"/>
            </a:lnSpc>
            <a:defRPr cap="all"/>
          </a:pPr>
          <a:r>
            <a:rPr lang="en-US" b="1" i="0" dirty="0"/>
            <a:t>$23,265.40</a:t>
          </a:r>
          <a:endParaRPr lang="en-US" b="1" dirty="0"/>
        </a:p>
      </dgm:t>
    </dgm:pt>
    <dgm:pt modelId="{7AC10D19-B32B-43CC-AF5F-50DDB4C93732}" type="parTrans" cxnId="{17BB8A31-0A45-46BD-8DD5-15B7E66C6F37}">
      <dgm:prSet/>
      <dgm:spPr/>
      <dgm:t>
        <a:bodyPr/>
        <a:lstStyle/>
        <a:p>
          <a:endParaRPr lang="en-US"/>
        </a:p>
      </dgm:t>
    </dgm:pt>
    <dgm:pt modelId="{9800BD04-FBCB-42D3-BF5D-E862B123697C}" type="sibTrans" cxnId="{17BB8A31-0A45-46BD-8DD5-15B7E66C6F37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2F0E2530-87E0-4791-B535-F293B9B7D30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b="1" i="0" dirty="0"/>
            <a:t>Total Balance   $133,047.21</a:t>
          </a:r>
          <a:endParaRPr lang="en-US" b="1" dirty="0"/>
        </a:p>
      </dgm:t>
    </dgm:pt>
    <dgm:pt modelId="{B21FC42B-90EB-4ECC-B234-5D4C7B44AF1C}" type="parTrans" cxnId="{4471385D-6138-421C-8972-6321D9AE4AF5}">
      <dgm:prSet/>
      <dgm:spPr/>
      <dgm:t>
        <a:bodyPr/>
        <a:lstStyle/>
        <a:p>
          <a:endParaRPr lang="en-US"/>
        </a:p>
      </dgm:t>
    </dgm:pt>
    <dgm:pt modelId="{D97C062F-547A-41A3-B6E4-262091C9D3FA}" type="sibTrans" cxnId="{4471385D-6138-421C-8972-6321D9AE4AF5}">
      <dgm:prSet/>
      <dgm:spPr/>
      <dgm:t>
        <a:bodyPr/>
        <a:lstStyle/>
        <a:p>
          <a:endParaRPr lang="en-US"/>
        </a:p>
      </dgm:t>
    </dgm:pt>
    <dgm:pt modelId="{02B24C06-6DAC-41C8-B402-C0315202328D}" type="pres">
      <dgm:prSet presAssocID="{01CB2570-2830-4EEF-8668-50B8331F0BCF}" presName="root" presStyleCnt="0">
        <dgm:presLayoutVars>
          <dgm:dir/>
          <dgm:resizeHandles val="exact"/>
        </dgm:presLayoutVars>
      </dgm:prSet>
      <dgm:spPr/>
    </dgm:pt>
    <dgm:pt modelId="{9DBD399A-A0BD-40FF-B80C-24BFDB2441C0}" type="pres">
      <dgm:prSet presAssocID="{444B12E8-A355-4E4E-9C8F-554616E4096F}" presName="compNode" presStyleCnt="0"/>
      <dgm:spPr/>
    </dgm:pt>
    <dgm:pt modelId="{C7418D80-4EBB-48A0-8D7D-EAD5B4EC86EE}" type="pres">
      <dgm:prSet presAssocID="{444B12E8-A355-4E4E-9C8F-554616E4096F}" presName="iconBgRect" presStyleLbl="bgShp" presStyleIdx="0" presStyleCnt="4"/>
      <dgm:spPr/>
    </dgm:pt>
    <dgm:pt modelId="{90AC6481-D0CB-483B-A0A4-5F6BE92A98D5}" type="pres">
      <dgm:prSet presAssocID="{444B12E8-A355-4E4E-9C8F-554616E4096F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ity"/>
        </a:ext>
      </dgm:extLst>
    </dgm:pt>
    <dgm:pt modelId="{9E9CA729-1DAA-4001-95DB-7A6BA62B5349}" type="pres">
      <dgm:prSet presAssocID="{444B12E8-A355-4E4E-9C8F-554616E4096F}" presName="spaceRect" presStyleCnt="0"/>
      <dgm:spPr/>
    </dgm:pt>
    <dgm:pt modelId="{E86157E1-52BA-4D26-8AEE-C6AD7E94366D}" type="pres">
      <dgm:prSet presAssocID="{444B12E8-A355-4E4E-9C8F-554616E4096F}" presName="textRect" presStyleLbl="revTx" presStyleIdx="0" presStyleCnt="4">
        <dgm:presLayoutVars>
          <dgm:chMax val="1"/>
          <dgm:chPref val="1"/>
        </dgm:presLayoutVars>
      </dgm:prSet>
      <dgm:spPr/>
    </dgm:pt>
    <dgm:pt modelId="{C0726CFD-12D3-4F84-8C30-D078D00C06F3}" type="pres">
      <dgm:prSet presAssocID="{3EB2D5D6-B049-42B1-AB2F-A4CABF635B77}" presName="sibTrans" presStyleCnt="0"/>
      <dgm:spPr/>
    </dgm:pt>
    <dgm:pt modelId="{FAB0B5B8-97ED-4220-8AC9-FB2708558EA2}" type="pres">
      <dgm:prSet presAssocID="{BB2B16D0-5037-4673-B921-9797F95F7779}" presName="compNode" presStyleCnt="0"/>
      <dgm:spPr/>
    </dgm:pt>
    <dgm:pt modelId="{0372BF9D-D2EA-451F-9A4D-EFA2388CF622}" type="pres">
      <dgm:prSet presAssocID="{BB2B16D0-5037-4673-B921-9797F95F7779}" presName="iconBgRect" presStyleLbl="bgShp" presStyleIdx="1" presStyleCnt="4" custLinFactNeighborX="-3087"/>
      <dgm:spPr/>
    </dgm:pt>
    <dgm:pt modelId="{DD3CD792-2623-4110-A4A6-96A29F37E9A7}" type="pres">
      <dgm:prSet presAssocID="{BB2B16D0-5037-4673-B921-9797F95F7779}" presName="iconRect" presStyleLbl="node1" presStyleIdx="1" presStyleCnt="4" custLinFactNeighborX="-9416" custLinFactNeighborY="4036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afe outline"/>
        </a:ext>
      </dgm:extLst>
    </dgm:pt>
    <dgm:pt modelId="{4D9F0B5C-EE25-4BA9-A82F-A55E6C3E71F7}" type="pres">
      <dgm:prSet presAssocID="{BB2B16D0-5037-4673-B921-9797F95F7779}" presName="spaceRect" presStyleCnt="0"/>
      <dgm:spPr/>
    </dgm:pt>
    <dgm:pt modelId="{ED8DDA8D-1803-43AA-BBD3-1837E5E823E8}" type="pres">
      <dgm:prSet presAssocID="{BB2B16D0-5037-4673-B921-9797F95F7779}" presName="textRect" presStyleLbl="revTx" presStyleIdx="1" presStyleCnt="4">
        <dgm:presLayoutVars>
          <dgm:chMax val="1"/>
          <dgm:chPref val="1"/>
        </dgm:presLayoutVars>
      </dgm:prSet>
      <dgm:spPr/>
    </dgm:pt>
    <dgm:pt modelId="{F65F25CA-CB82-459F-BEE7-0A307E984AA6}" type="pres">
      <dgm:prSet presAssocID="{681D3EE7-4553-4009-A11F-0200C57212E7}" presName="sibTrans" presStyleCnt="0"/>
      <dgm:spPr/>
    </dgm:pt>
    <dgm:pt modelId="{0EE8AD14-3B02-45EF-A937-F3E6A070D167}" type="pres">
      <dgm:prSet presAssocID="{7A36960C-45C6-44C8-9989-08C5A60B8123}" presName="compNode" presStyleCnt="0"/>
      <dgm:spPr/>
    </dgm:pt>
    <dgm:pt modelId="{EE174802-5061-46B1-9C48-6612A76FC021}" type="pres">
      <dgm:prSet presAssocID="{7A36960C-45C6-44C8-9989-08C5A60B8123}" presName="iconBgRect" presStyleLbl="bgShp" presStyleIdx="2" presStyleCnt="4"/>
      <dgm:spPr/>
    </dgm:pt>
    <dgm:pt modelId="{536254D9-9B44-4A1E-B99A-A047CE4B617F}" type="pres">
      <dgm:prSet presAssocID="{7A36960C-45C6-44C8-9989-08C5A60B8123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6F880201-329D-4CF4-94CC-48DE56BA2BE3}" type="pres">
      <dgm:prSet presAssocID="{7A36960C-45C6-44C8-9989-08C5A60B8123}" presName="spaceRect" presStyleCnt="0"/>
      <dgm:spPr/>
    </dgm:pt>
    <dgm:pt modelId="{52A40D89-D637-4C9F-ACB8-FC8416ECBCC6}" type="pres">
      <dgm:prSet presAssocID="{7A36960C-45C6-44C8-9989-08C5A60B8123}" presName="textRect" presStyleLbl="revTx" presStyleIdx="2" presStyleCnt="4">
        <dgm:presLayoutVars>
          <dgm:chMax val="1"/>
          <dgm:chPref val="1"/>
        </dgm:presLayoutVars>
      </dgm:prSet>
      <dgm:spPr/>
    </dgm:pt>
    <dgm:pt modelId="{373C0790-F5D6-4946-BC66-ED386ABBE636}" type="pres">
      <dgm:prSet presAssocID="{9800BD04-FBCB-42D3-BF5D-E862B123697C}" presName="sibTrans" presStyleCnt="0"/>
      <dgm:spPr/>
    </dgm:pt>
    <dgm:pt modelId="{377B875C-0F1C-4D6D-9FC2-50080CCD91E6}" type="pres">
      <dgm:prSet presAssocID="{2F0E2530-87E0-4791-B535-F293B9B7D30C}" presName="compNode" presStyleCnt="0"/>
      <dgm:spPr/>
    </dgm:pt>
    <dgm:pt modelId="{70F05A4A-E8CB-4252-A1E9-9D512675FE4C}" type="pres">
      <dgm:prSet presAssocID="{2F0E2530-87E0-4791-B535-F293B9B7D30C}" presName="iconBgRect" presStyleLbl="bgShp" presStyleIdx="3" presStyleCnt="4"/>
      <dgm:spPr/>
    </dgm:pt>
    <dgm:pt modelId="{43CF98DB-EB98-41C8-821A-CB630F2D4162}" type="pres">
      <dgm:prSet presAssocID="{2F0E2530-87E0-4791-B535-F293B9B7D30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24C3FD98-4ABD-493E-B7E4-AECDB3299A18}" type="pres">
      <dgm:prSet presAssocID="{2F0E2530-87E0-4791-B535-F293B9B7D30C}" presName="spaceRect" presStyleCnt="0"/>
      <dgm:spPr/>
    </dgm:pt>
    <dgm:pt modelId="{BCA1A8E9-C14E-43AC-B66C-095FC44216A1}" type="pres">
      <dgm:prSet presAssocID="{2F0E2530-87E0-4791-B535-F293B9B7D30C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999EFD05-9D28-4B1F-9BDB-EE591688B0B2}" srcId="{01CB2570-2830-4EEF-8668-50B8331F0BCF}" destId="{444B12E8-A355-4E4E-9C8F-554616E4096F}" srcOrd="0" destOrd="0" parTransId="{FF5AE48C-E462-4DC4-9CD9-4521A9AFB3F3}" sibTransId="{3EB2D5D6-B049-42B1-AB2F-A4CABF635B77}"/>
    <dgm:cxn modelId="{1AC44B19-7C5D-448C-B900-EB3BABE1F27E}" type="presOf" srcId="{7A36960C-45C6-44C8-9989-08C5A60B8123}" destId="{52A40D89-D637-4C9F-ACB8-FC8416ECBCC6}" srcOrd="0" destOrd="0" presId="urn:microsoft.com/office/officeart/2018/5/layout/IconCircleLabelList"/>
    <dgm:cxn modelId="{17BB8A31-0A45-46BD-8DD5-15B7E66C6F37}" srcId="{01CB2570-2830-4EEF-8668-50B8331F0BCF}" destId="{7A36960C-45C6-44C8-9989-08C5A60B8123}" srcOrd="2" destOrd="0" parTransId="{7AC10D19-B32B-43CC-AF5F-50DDB4C93732}" sibTransId="{9800BD04-FBCB-42D3-BF5D-E862B123697C}"/>
    <dgm:cxn modelId="{4471385D-6138-421C-8972-6321D9AE4AF5}" srcId="{01CB2570-2830-4EEF-8668-50B8331F0BCF}" destId="{2F0E2530-87E0-4791-B535-F293B9B7D30C}" srcOrd="3" destOrd="0" parTransId="{B21FC42B-90EB-4ECC-B234-5D4C7B44AF1C}" sibTransId="{D97C062F-547A-41A3-B6E4-262091C9D3FA}"/>
    <dgm:cxn modelId="{74154762-4C35-4886-A14D-97A824A687B7}" type="presOf" srcId="{BB2B16D0-5037-4673-B921-9797F95F7779}" destId="{ED8DDA8D-1803-43AA-BBD3-1837E5E823E8}" srcOrd="0" destOrd="0" presId="urn:microsoft.com/office/officeart/2018/5/layout/IconCircleLabelList"/>
    <dgm:cxn modelId="{CC373B6C-5101-4DAE-A8D2-3345D6426847}" srcId="{01CB2570-2830-4EEF-8668-50B8331F0BCF}" destId="{BB2B16D0-5037-4673-B921-9797F95F7779}" srcOrd="1" destOrd="0" parTransId="{E361CD03-1DE4-4B37-9B2F-C190D97A1EFB}" sibTransId="{681D3EE7-4553-4009-A11F-0200C57212E7}"/>
    <dgm:cxn modelId="{66BBD177-7D89-4C25-AD1A-49E1003C7583}" type="presOf" srcId="{444B12E8-A355-4E4E-9C8F-554616E4096F}" destId="{E86157E1-52BA-4D26-8AEE-C6AD7E94366D}" srcOrd="0" destOrd="0" presId="urn:microsoft.com/office/officeart/2018/5/layout/IconCircleLabelList"/>
    <dgm:cxn modelId="{CCC83293-E2E9-4D02-8F20-42E474283366}" type="presOf" srcId="{2F0E2530-87E0-4791-B535-F293B9B7D30C}" destId="{BCA1A8E9-C14E-43AC-B66C-095FC44216A1}" srcOrd="0" destOrd="0" presId="urn:microsoft.com/office/officeart/2018/5/layout/IconCircleLabelList"/>
    <dgm:cxn modelId="{F9580AC8-79A8-44DF-A16D-0FB2377E004F}" type="presOf" srcId="{01CB2570-2830-4EEF-8668-50B8331F0BCF}" destId="{02B24C06-6DAC-41C8-B402-C0315202328D}" srcOrd="0" destOrd="0" presId="urn:microsoft.com/office/officeart/2018/5/layout/IconCircleLabelList"/>
    <dgm:cxn modelId="{7978D6FA-EEA8-4B25-B290-ABEB00E742C4}" type="presParOf" srcId="{02B24C06-6DAC-41C8-B402-C0315202328D}" destId="{9DBD399A-A0BD-40FF-B80C-24BFDB2441C0}" srcOrd="0" destOrd="0" presId="urn:microsoft.com/office/officeart/2018/5/layout/IconCircleLabelList"/>
    <dgm:cxn modelId="{3F8A1BAE-B7E8-4806-9611-FA9918846E7A}" type="presParOf" srcId="{9DBD399A-A0BD-40FF-B80C-24BFDB2441C0}" destId="{C7418D80-4EBB-48A0-8D7D-EAD5B4EC86EE}" srcOrd="0" destOrd="0" presId="urn:microsoft.com/office/officeart/2018/5/layout/IconCircleLabelList"/>
    <dgm:cxn modelId="{FF332E5C-6E10-4317-A8A8-C35267538C2B}" type="presParOf" srcId="{9DBD399A-A0BD-40FF-B80C-24BFDB2441C0}" destId="{90AC6481-D0CB-483B-A0A4-5F6BE92A98D5}" srcOrd="1" destOrd="0" presId="urn:microsoft.com/office/officeart/2018/5/layout/IconCircleLabelList"/>
    <dgm:cxn modelId="{BAB246F8-9278-4551-8174-76159597ADD3}" type="presParOf" srcId="{9DBD399A-A0BD-40FF-B80C-24BFDB2441C0}" destId="{9E9CA729-1DAA-4001-95DB-7A6BA62B5349}" srcOrd="2" destOrd="0" presId="urn:microsoft.com/office/officeart/2018/5/layout/IconCircleLabelList"/>
    <dgm:cxn modelId="{76593470-16A4-4587-9440-53B6B0E0B9A1}" type="presParOf" srcId="{9DBD399A-A0BD-40FF-B80C-24BFDB2441C0}" destId="{E86157E1-52BA-4D26-8AEE-C6AD7E94366D}" srcOrd="3" destOrd="0" presId="urn:microsoft.com/office/officeart/2018/5/layout/IconCircleLabelList"/>
    <dgm:cxn modelId="{EA9FCBBC-DBCA-412A-ACDC-E7CD36350996}" type="presParOf" srcId="{02B24C06-6DAC-41C8-B402-C0315202328D}" destId="{C0726CFD-12D3-4F84-8C30-D078D00C06F3}" srcOrd="1" destOrd="0" presId="urn:microsoft.com/office/officeart/2018/5/layout/IconCircleLabelList"/>
    <dgm:cxn modelId="{137DFD44-2BC8-445E-A258-E89E5B89F0A1}" type="presParOf" srcId="{02B24C06-6DAC-41C8-B402-C0315202328D}" destId="{FAB0B5B8-97ED-4220-8AC9-FB2708558EA2}" srcOrd="2" destOrd="0" presId="urn:microsoft.com/office/officeart/2018/5/layout/IconCircleLabelList"/>
    <dgm:cxn modelId="{427538CF-020B-4B3C-A83D-EAECB64A2104}" type="presParOf" srcId="{FAB0B5B8-97ED-4220-8AC9-FB2708558EA2}" destId="{0372BF9D-D2EA-451F-9A4D-EFA2388CF622}" srcOrd="0" destOrd="0" presId="urn:microsoft.com/office/officeart/2018/5/layout/IconCircleLabelList"/>
    <dgm:cxn modelId="{63E35303-8FDA-431A-842B-FBA028E6FD69}" type="presParOf" srcId="{FAB0B5B8-97ED-4220-8AC9-FB2708558EA2}" destId="{DD3CD792-2623-4110-A4A6-96A29F37E9A7}" srcOrd="1" destOrd="0" presId="urn:microsoft.com/office/officeart/2018/5/layout/IconCircleLabelList"/>
    <dgm:cxn modelId="{DA66EDEE-83F1-4CC7-ADB0-4BDBAEC715C6}" type="presParOf" srcId="{FAB0B5B8-97ED-4220-8AC9-FB2708558EA2}" destId="{4D9F0B5C-EE25-4BA9-A82F-A55E6C3E71F7}" srcOrd="2" destOrd="0" presId="urn:microsoft.com/office/officeart/2018/5/layout/IconCircleLabelList"/>
    <dgm:cxn modelId="{2C1FB692-7B32-48A4-BB88-62DABFA1402F}" type="presParOf" srcId="{FAB0B5B8-97ED-4220-8AC9-FB2708558EA2}" destId="{ED8DDA8D-1803-43AA-BBD3-1837E5E823E8}" srcOrd="3" destOrd="0" presId="urn:microsoft.com/office/officeart/2018/5/layout/IconCircleLabelList"/>
    <dgm:cxn modelId="{37FC6EDD-E2A9-47B7-80A2-50FEBFD9176F}" type="presParOf" srcId="{02B24C06-6DAC-41C8-B402-C0315202328D}" destId="{F65F25CA-CB82-459F-BEE7-0A307E984AA6}" srcOrd="3" destOrd="0" presId="urn:microsoft.com/office/officeart/2018/5/layout/IconCircleLabelList"/>
    <dgm:cxn modelId="{14B0E7A8-2C63-4039-B3B1-9EE61CEBDB56}" type="presParOf" srcId="{02B24C06-6DAC-41C8-B402-C0315202328D}" destId="{0EE8AD14-3B02-45EF-A937-F3E6A070D167}" srcOrd="4" destOrd="0" presId="urn:microsoft.com/office/officeart/2018/5/layout/IconCircleLabelList"/>
    <dgm:cxn modelId="{780163E7-CAEF-4069-8571-D215CF7C47AC}" type="presParOf" srcId="{0EE8AD14-3B02-45EF-A937-F3E6A070D167}" destId="{EE174802-5061-46B1-9C48-6612A76FC021}" srcOrd="0" destOrd="0" presId="urn:microsoft.com/office/officeart/2018/5/layout/IconCircleLabelList"/>
    <dgm:cxn modelId="{719C9354-DCCD-40CC-A74C-BCC15D9E937B}" type="presParOf" srcId="{0EE8AD14-3B02-45EF-A937-F3E6A070D167}" destId="{536254D9-9B44-4A1E-B99A-A047CE4B617F}" srcOrd="1" destOrd="0" presId="urn:microsoft.com/office/officeart/2018/5/layout/IconCircleLabelList"/>
    <dgm:cxn modelId="{4DA132CB-4FCD-4ECC-B305-E44404CE034E}" type="presParOf" srcId="{0EE8AD14-3B02-45EF-A937-F3E6A070D167}" destId="{6F880201-329D-4CF4-94CC-48DE56BA2BE3}" srcOrd="2" destOrd="0" presId="urn:microsoft.com/office/officeart/2018/5/layout/IconCircleLabelList"/>
    <dgm:cxn modelId="{C61E0236-1BD6-4C61-A78E-64353AE63621}" type="presParOf" srcId="{0EE8AD14-3B02-45EF-A937-F3E6A070D167}" destId="{52A40D89-D637-4C9F-ACB8-FC8416ECBCC6}" srcOrd="3" destOrd="0" presId="urn:microsoft.com/office/officeart/2018/5/layout/IconCircleLabelList"/>
    <dgm:cxn modelId="{D166735C-4C6E-4466-8BF2-2932510D0BDD}" type="presParOf" srcId="{02B24C06-6DAC-41C8-B402-C0315202328D}" destId="{373C0790-F5D6-4946-BC66-ED386ABBE636}" srcOrd="5" destOrd="0" presId="urn:microsoft.com/office/officeart/2018/5/layout/IconCircleLabelList"/>
    <dgm:cxn modelId="{43FAE712-1ADC-4DF2-A7C7-383F98A152A1}" type="presParOf" srcId="{02B24C06-6DAC-41C8-B402-C0315202328D}" destId="{377B875C-0F1C-4D6D-9FC2-50080CCD91E6}" srcOrd="6" destOrd="0" presId="urn:microsoft.com/office/officeart/2018/5/layout/IconCircleLabelList"/>
    <dgm:cxn modelId="{AF02CA46-E223-462A-9748-049A7C7F46D7}" type="presParOf" srcId="{377B875C-0F1C-4D6D-9FC2-50080CCD91E6}" destId="{70F05A4A-E8CB-4252-A1E9-9D512675FE4C}" srcOrd="0" destOrd="0" presId="urn:microsoft.com/office/officeart/2018/5/layout/IconCircleLabelList"/>
    <dgm:cxn modelId="{9220311D-A79A-40B6-8B44-200E8A3100EF}" type="presParOf" srcId="{377B875C-0F1C-4D6D-9FC2-50080CCD91E6}" destId="{43CF98DB-EB98-41C8-821A-CB630F2D4162}" srcOrd="1" destOrd="0" presId="urn:microsoft.com/office/officeart/2018/5/layout/IconCircleLabelList"/>
    <dgm:cxn modelId="{25D34B40-E799-4F26-89DA-E879D2A8268C}" type="presParOf" srcId="{377B875C-0F1C-4D6D-9FC2-50080CCD91E6}" destId="{24C3FD98-4ABD-493E-B7E4-AECDB3299A18}" srcOrd="2" destOrd="0" presId="urn:microsoft.com/office/officeart/2018/5/layout/IconCircleLabelList"/>
    <dgm:cxn modelId="{B13B2E0A-8ED2-4B6F-861C-B4CF6718179B}" type="presParOf" srcId="{377B875C-0F1C-4D6D-9FC2-50080CCD91E6}" destId="{BCA1A8E9-C14E-43AC-B66C-095FC44216A1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418D80-4EBB-48A0-8D7D-EAD5B4EC86EE}">
      <dsp:nvSpPr>
        <dsp:cNvPr id="0" name=""/>
        <dsp:cNvSpPr/>
      </dsp:nvSpPr>
      <dsp:spPr>
        <a:xfrm>
          <a:off x="550892" y="394754"/>
          <a:ext cx="1444760" cy="144476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AC6481-D0CB-483B-A0A4-5F6BE92A98D5}">
      <dsp:nvSpPr>
        <dsp:cNvPr id="0" name=""/>
        <dsp:cNvSpPr/>
      </dsp:nvSpPr>
      <dsp:spPr>
        <a:xfrm>
          <a:off x="858792" y="702654"/>
          <a:ext cx="828961" cy="82896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6157E1-52BA-4D26-8AEE-C6AD7E94366D}">
      <dsp:nvSpPr>
        <dsp:cNvPr id="0" name=""/>
        <dsp:cNvSpPr/>
      </dsp:nvSpPr>
      <dsp:spPr>
        <a:xfrm>
          <a:off x="89042" y="2289522"/>
          <a:ext cx="236846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 dirty="0"/>
            <a:t>Operating (City National - 9501)  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1" i="0" kern="1200" dirty="0"/>
            <a:t>$64,922.81</a:t>
          </a:r>
          <a:endParaRPr lang="en-US" sz="1200" b="1" kern="1200" dirty="0"/>
        </a:p>
      </dsp:txBody>
      <dsp:txXfrm>
        <a:off x="89042" y="2289522"/>
        <a:ext cx="2368460" cy="720000"/>
      </dsp:txXfrm>
    </dsp:sp>
    <dsp:sp modelId="{0372BF9D-D2EA-451F-9A4D-EFA2388CF622}">
      <dsp:nvSpPr>
        <dsp:cNvPr id="0" name=""/>
        <dsp:cNvSpPr/>
      </dsp:nvSpPr>
      <dsp:spPr>
        <a:xfrm>
          <a:off x="3289234" y="394754"/>
          <a:ext cx="1444760" cy="144476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3CD792-2623-4110-A4A6-96A29F37E9A7}">
      <dsp:nvSpPr>
        <dsp:cNvPr id="0" name=""/>
        <dsp:cNvSpPr/>
      </dsp:nvSpPr>
      <dsp:spPr>
        <a:xfrm>
          <a:off x="3563678" y="736111"/>
          <a:ext cx="828961" cy="82896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8DDA8D-1803-43AA-BBD3-1837E5E823E8}">
      <dsp:nvSpPr>
        <dsp:cNvPr id="0" name=""/>
        <dsp:cNvSpPr/>
      </dsp:nvSpPr>
      <dsp:spPr>
        <a:xfrm>
          <a:off x="2871984" y="2289522"/>
          <a:ext cx="236846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 dirty="0"/>
            <a:t>Security Deposit ( City National - 7225) 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1" i="0" kern="1200" dirty="0"/>
            <a:t> $44,859</a:t>
          </a:r>
          <a:endParaRPr lang="en-US" sz="1200" b="1" kern="1200" dirty="0"/>
        </a:p>
      </dsp:txBody>
      <dsp:txXfrm>
        <a:off x="2871984" y="2289522"/>
        <a:ext cx="2368460" cy="720000"/>
      </dsp:txXfrm>
    </dsp:sp>
    <dsp:sp modelId="{EE174802-5061-46B1-9C48-6612A76FC021}">
      <dsp:nvSpPr>
        <dsp:cNvPr id="0" name=""/>
        <dsp:cNvSpPr/>
      </dsp:nvSpPr>
      <dsp:spPr>
        <a:xfrm>
          <a:off x="6116775" y="394754"/>
          <a:ext cx="1444760" cy="144476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6254D9-9B44-4A1E-B99A-A047CE4B617F}">
      <dsp:nvSpPr>
        <dsp:cNvPr id="0" name=""/>
        <dsp:cNvSpPr/>
      </dsp:nvSpPr>
      <dsp:spPr>
        <a:xfrm>
          <a:off x="6424675" y="702654"/>
          <a:ext cx="828961" cy="82896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A40D89-D637-4C9F-ACB8-FC8416ECBCC6}">
      <dsp:nvSpPr>
        <dsp:cNvPr id="0" name=""/>
        <dsp:cNvSpPr/>
      </dsp:nvSpPr>
      <dsp:spPr>
        <a:xfrm>
          <a:off x="5654925" y="2289522"/>
          <a:ext cx="236846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 dirty="0"/>
            <a:t>Reserve 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 dirty="0"/>
            <a:t>(US Century Bank – 3436)  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1" i="0" kern="1200" dirty="0"/>
            <a:t>$23,265.40</a:t>
          </a:r>
          <a:endParaRPr lang="en-US" sz="1200" b="1" kern="1200" dirty="0"/>
        </a:p>
      </dsp:txBody>
      <dsp:txXfrm>
        <a:off x="5654925" y="2289522"/>
        <a:ext cx="2368460" cy="720000"/>
      </dsp:txXfrm>
    </dsp:sp>
    <dsp:sp modelId="{70F05A4A-E8CB-4252-A1E9-9D512675FE4C}">
      <dsp:nvSpPr>
        <dsp:cNvPr id="0" name=""/>
        <dsp:cNvSpPr/>
      </dsp:nvSpPr>
      <dsp:spPr>
        <a:xfrm>
          <a:off x="8899716" y="394754"/>
          <a:ext cx="1444760" cy="144476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CF98DB-EB98-41C8-821A-CB630F2D4162}">
      <dsp:nvSpPr>
        <dsp:cNvPr id="0" name=""/>
        <dsp:cNvSpPr/>
      </dsp:nvSpPr>
      <dsp:spPr>
        <a:xfrm>
          <a:off x="9207616" y="702654"/>
          <a:ext cx="828961" cy="82896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A1A8E9-C14E-43AC-B66C-095FC44216A1}">
      <dsp:nvSpPr>
        <dsp:cNvPr id="0" name=""/>
        <dsp:cNvSpPr/>
      </dsp:nvSpPr>
      <dsp:spPr>
        <a:xfrm>
          <a:off x="8437866" y="2289522"/>
          <a:ext cx="236846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1" i="0" kern="1200" dirty="0"/>
            <a:t>Total Balance   $133,047.21</a:t>
          </a:r>
          <a:endParaRPr lang="en-US" sz="1200" b="1" kern="1200" dirty="0"/>
        </a:p>
      </dsp:txBody>
      <dsp:txXfrm>
        <a:off x="8437866" y="2289522"/>
        <a:ext cx="236846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734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922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949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9826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1191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0739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4676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6909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868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764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460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944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220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398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17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625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706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134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4" r:id="rId1"/>
    <p:sldLayoutId id="2147484025" r:id="rId2"/>
    <p:sldLayoutId id="2147484026" r:id="rId3"/>
    <p:sldLayoutId id="2147484027" r:id="rId4"/>
    <p:sldLayoutId id="2147484028" r:id="rId5"/>
    <p:sldLayoutId id="2147484029" r:id="rId6"/>
    <p:sldLayoutId id="2147484030" r:id="rId7"/>
    <p:sldLayoutId id="2147484031" r:id="rId8"/>
    <p:sldLayoutId id="2147484032" r:id="rId9"/>
    <p:sldLayoutId id="2147484033" r:id="rId10"/>
    <p:sldLayoutId id="2147484034" r:id="rId11"/>
    <p:sldLayoutId id="2147484035" r:id="rId12"/>
    <p:sldLayoutId id="2147484036" r:id="rId13"/>
    <p:sldLayoutId id="2147484037" r:id="rId14"/>
    <p:sldLayoutId id="2147484038" r:id="rId15"/>
    <p:sldLayoutId id="2147484039" r:id="rId16"/>
    <p:sldLayoutId id="214748404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cfwhoa@gmail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CFWHOA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24476" y="1312059"/>
            <a:ext cx="4740021" cy="3153753"/>
          </a:xfrm>
        </p:spPr>
        <p:txBody>
          <a:bodyPr>
            <a:normAutofit/>
          </a:bodyPr>
          <a:lstStyle/>
          <a:p>
            <a:pPr algn="ctr"/>
            <a:r>
              <a:rPr lang="en-US" sz="5000" dirty="0"/>
              <a:t> </a:t>
            </a:r>
            <a:r>
              <a:rPr lang="en-US" sz="5000" b="1" dirty="0"/>
              <a:t>Treasurer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1625" y="5235678"/>
            <a:ext cx="3161016" cy="1622322"/>
          </a:xfrm>
        </p:spPr>
        <p:txBody>
          <a:bodyPr vert="horz" lIns="91440" tIns="91440" rIns="91440" bIns="91440" rtlCol="0">
            <a:normAutofit/>
          </a:bodyPr>
          <a:lstStyle/>
          <a:p>
            <a:pPr algn="ctr"/>
            <a:r>
              <a:rPr lang="en-US" b="1" dirty="0"/>
              <a:t>PRESENTED BY </a:t>
            </a:r>
          </a:p>
          <a:p>
            <a:pPr algn="ctr"/>
            <a:r>
              <a:rPr lang="en-US" b="1" dirty="0"/>
              <a:t>Erika o’Bryant</a:t>
            </a:r>
          </a:p>
        </p:txBody>
      </p:sp>
      <p:pic>
        <p:nvPicPr>
          <p:cNvPr id="5" name="Picture 4" descr="A picture containing text, font, logo, graphics&#10;&#10;Description automatically generated">
            <a:extLst>
              <a:ext uri="{FF2B5EF4-FFF2-40B4-BE49-F238E27FC236}">
                <a16:creationId xmlns:a16="http://schemas.microsoft.com/office/drawing/2014/main" id="{C77DDE36-C399-626E-FBC1-2C45ED007E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519" y="815084"/>
            <a:ext cx="2056637" cy="1069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32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4E434C0-5C92-2220-97DA-56ED3EE187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D9669-D7C9-9833-BD73-D9403108F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2381" y="629266"/>
            <a:ext cx="4767471" cy="1641986"/>
          </a:xfrm>
        </p:spPr>
        <p:txBody>
          <a:bodyPr>
            <a:normAutofit/>
          </a:bodyPr>
          <a:lstStyle/>
          <a:p>
            <a:r>
              <a:rPr lang="en-US" dirty="0"/>
              <a:t>CONTACT INFO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B3D8C-A896-3284-6853-8F070B23B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2381" y="2438400"/>
            <a:ext cx="5991502" cy="3809999"/>
          </a:xfrm>
        </p:spPr>
        <p:txBody>
          <a:bodyPr>
            <a:normAutofit/>
          </a:bodyPr>
          <a:lstStyle/>
          <a:p>
            <a:r>
              <a:rPr lang="en-US" sz="3200" dirty="0"/>
              <a:t>If you have any questions, please send them to </a:t>
            </a:r>
            <a:r>
              <a:rPr lang="en-US" sz="3200" dirty="0">
                <a:solidFill>
                  <a:srgbClr val="002060"/>
                </a:solidFill>
              </a:rPr>
              <a:t>info</a:t>
            </a:r>
            <a:r>
              <a:rPr lang="en-US" sz="3200" dirty="0">
                <a:solidFill>
                  <a:srgbClr val="00206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@cfwhoa.com</a:t>
            </a:r>
            <a:r>
              <a:rPr lang="en-US" sz="3200" dirty="0"/>
              <a:t>.</a:t>
            </a:r>
          </a:p>
          <a:p>
            <a:pPr marL="0" indent="0">
              <a:buNone/>
            </a:pPr>
            <a:endParaRPr lang="en-US" sz="3200" dirty="0"/>
          </a:p>
          <a:p>
            <a:endParaRPr lang="en-US" sz="3200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 descr="Person holding mouse">
            <a:extLst>
              <a:ext uri="{FF2B5EF4-FFF2-40B4-BE49-F238E27FC236}">
                <a16:creationId xmlns:a16="http://schemas.microsoft.com/office/drawing/2014/main" id="{9F4EC346-8DA9-8D1A-6368-5DDB1239EC5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9140" r="25750" b="-1"/>
          <a:stretch>
            <a:fillRect/>
          </a:stretch>
        </p:blipFill>
        <p:spPr>
          <a:xfrm>
            <a:off x="-1" y="10"/>
            <a:ext cx="46346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154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C814A-6610-AB06-928E-1C9A6E1AC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EBEBEB"/>
                </a:solidFill>
              </a:rPr>
              <a:t>ACCOUNT BALANCES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FBFECBD-6AA2-A9D7-4482-8F8D6C0261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9228842"/>
              </p:ext>
            </p:extLst>
          </p:nvPr>
        </p:nvGraphicFramePr>
        <p:xfrm>
          <a:off x="648930" y="2810256"/>
          <a:ext cx="10895370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60653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340474-50A5-1936-6082-3903C7EB3C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03B32-1CC4-54D9-DFB0-4B12E4867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FINANCIALS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CCEEE-D458-34F3-6DBE-196780E202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1600" dirty="0"/>
          </a:p>
          <a:p>
            <a:endParaRPr lang="en-US" sz="1600" dirty="0"/>
          </a:p>
          <a:p>
            <a:r>
              <a:rPr lang="en-US" dirty="0"/>
              <a:t>Financials up to December 2025 have been posted the website.</a:t>
            </a:r>
          </a:p>
          <a:p>
            <a:r>
              <a:rPr lang="en-US" dirty="0"/>
              <a:t>Preliminary January financials were received yesterday and send to the board and Finance Committee</a:t>
            </a:r>
          </a:p>
          <a:p>
            <a:r>
              <a:rPr lang="en-US" dirty="0"/>
              <a:t>After final review, January financials will be posted to the website.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913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36A68-D722-8C0A-09DA-4A35C63AE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919" y="268942"/>
            <a:ext cx="3076175" cy="2079812"/>
          </a:xfrm>
        </p:spPr>
        <p:txBody>
          <a:bodyPr>
            <a:normAutofit/>
          </a:bodyPr>
          <a:lstStyle/>
          <a:p>
            <a:pPr algn="r"/>
            <a:r>
              <a:rPr lang="en-US" b="1" dirty="0">
                <a:solidFill>
                  <a:srgbClr val="FFFFFF"/>
                </a:solidFill>
              </a:rPr>
              <a:t>RESERVES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530FF-8D2E-9E98-29CA-0EFE3A6D4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1640" y="2757544"/>
            <a:ext cx="4890150" cy="3446033"/>
          </a:xfrm>
        </p:spPr>
        <p:txBody>
          <a:bodyPr>
            <a:normAutofit/>
          </a:bodyPr>
          <a:lstStyle/>
          <a:p>
            <a:r>
              <a:rPr lang="en-US" b="1" dirty="0">
                <a:latin typeface="Arial" panose="020B0604020202020204" pitchFamily="34" charset="0"/>
              </a:rPr>
              <a:t>Interest Rate – 1.596</a:t>
            </a:r>
            <a:r>
              <a:rPr lang="en-US" dirty="0">
                <a:latin typeface="Arial" panose="020B0604020202020204" pitchFamily="34" charset="0"/>
              </a:rPr>
              <a:t>%</a:t>
            </a:r>
          </a:p>
          <a:p>
            <a:pPr lvl="0"/>
            <a:r>
              <a:rPr lang="en-US" b="1" dirty="0">
                <a:latin typeface="Arial" panose="020B0604020202020204" pitchFamily="34" charset="0"/>
              </a:rPr>
              <a:t>Balance</a:t>
            </a:r>
            <a:r>
              <a:rPr lang="en-US" dirty="0">
                <a:latin typeface="Arial" panose="020B0604020202020204" pitchFamily="34" charset="0"/>
              </a:rPr>
              <a:t> - $23,265.40</a:t>
            </a:r>
            <a:endParaRPr lang="en-US" dirty="0"/>
          </a:p>
          <a:p>
            <a:r>
              <a:rPr lang="en-US" b="0" i="0" dirty="0">
                <a:effectLst/>
                <a:latin typeface="Arial" panose="020B0604020202020204" pitchFamily="34" charset="0"/>
              </a:rPr>
              <a:t>Total due to reserves -</a:t>
            </a:r>
            <a:r>
              <a:rPr lang="en-US" dirty="0">
                <a:latin typeface="Arial" panose="020B0604020202020204" pitchFamily="34" charset="0"/>
              </a:rPr>
              <a:t> $19,411</a:t>
            </a:r>
            <a:endParaRPr lang="en-US" b="0" i="0" dirty="0">
              <a:effectLst/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Catchup for fiscal year 24/25 – Due to reserves $19,411 ($2,773 per month)</a:t>
            </a:r>
          </a:p>
          <a:p>
            <a:r>
              <a:rPr lang="en-US" dirty="0">
                <a:latin typeface="Arial" panose="020B0604020202020204" pitchFamily="34" charset="0"/>
              </a:rPr>
              <a:t>For fiscal year 25/26 - $4,780 per month</a:t>
            </a:r>
          </a:p>
          <a:p>
            <a:r>
              <a:rPr lang="en-US" dirty="0">
                <a:latin typeface="Arial" panose="020B0604020202020204" pitchFamily="34" charset="0"/>
              </a:rPr>
              <a:t>Total Monthly Payment: $7,553</a:t>
            </a:r>
          </a:p>
          <a:p>
            <a:r>
              <a:rPr lang="en-US" b="1" dirty="0"/>
              <a:t>Total Due to Reserves: $15,106 (Jan &amp; Feb)</a:t>
            </a:r>
          </a:p>
        </p:txBody>
      </p:sp>
    </p:spTree>
    <p:extLst>
      <p:ext uri="{BB962C8B-B14F-4D97-AF65-F5344CB8AC3E}">
        <p14:creationId xmlns:p14="http://schemas.microsoft.com/office/powerpoint/2010/main" val="14840600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2D8BA-6D6E-3004-2719-576293E31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Delinquent Accounts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AA5F0DF5-279A-A959-65F8-DA1D5B178B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0820096"/>
              </p:ext>
            </p:extLst>
          </p:nvPr>
        </p:nvGraphicFramePr>
        <p:xfrm>
          <a:off x="312821" y="2887579"/>
          <a:ext cx="11742820" cy="3304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4292649494"/>
                    </a:ext>
                  </a:extLst>
                </a:gridCol>
                <a:gridCol w="2947737">
                  <a:extLst>
                    <a:ext uri="{9D8B030D-6E8A-4147-A177-3AD203B41FA5}">
                      <a16:colId xmlns:a16="http://schemas.microsoft.com/office/drawing/2014/main" val="1659032946"/>
                    </a:ext>
                  </a:extLst>
                </a:gridCol>
                <a:gridCol w="2634916">
                  <a:extLst>
                    <a:ext uri="{9D8B030D-6E8A-4147-A177-3AD203B41FA5}">
                      <a16:colId xmlns:a16="http://schemas.microsoft.com/office/drawing/2014/main" val="2448899837"/>
                    </a:ext>
                  </a:extLst>
                </a:gridCol>
                <a:gridCol w="3874167">
                  <a:extLst>
                    <a:ext uri="{9D8B030D-6E8A-4147-A177-3AD203B41FA5}">
                      <a16:colId xmlns:a16="http://schemas.microsoft.com/office/drawing/2014/main" val="2564295315"/>
                    </a:ext>
                  </a:extLst>
                </a:gridCol>
              </a:tblGrid>
              <a:tr h="33893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Unit 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Unit Balance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Past Due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9523137"/>
                  </a:ext>
                </a:extLst>
              </a:tr>
              <a:tr h="33893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$ 1403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$ 1403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Late Fee Applied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27353051"/>
                  </a:ext>
                </a:extLst>
              </a:tr>
              <a:tr h="33893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$ 1403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$ 1403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Late Fee Applied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49020570"/>
                  </a:ext>
                </a:extLst>
              </a:tr>
              <a:tr h="4113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$ 2895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$ 2895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Late Fees and Interest Applied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97979932"/>
                  </a:ext>
                </a:extLst>
              </a:tr>
              <a:tr h="4113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$ 2895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$ 2895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Late Fees and Interest Applied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96355612"/>
                  </a:ext>
                </a:extLst>
              </a:tr>
              <a:tr h="77142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$ 4609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$ 4609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Waiting for payment from attorney. Due to account $4969.46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28118159"/>
                  </a:ext>
                </a:extLst>
              </a:tr>
              <a:tr h="61352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$ 8868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$ 8868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Foreclosure. Rent Demand Letter request send to attorney.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86567827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8143C39B-325E-8078-97CA-F4C956C18A49}"/>
              </a:ext>
            </a:extLst>
          </p:cNvPr>
          <p:cNvSpPr txBox="1"/>
          <p:nvPr/>
        </p:nvSpPr>
        <p:spPr>
          <a:xfrm>
            <a:off x="4315325" y="2342452"/>
            <a:ext cx="3970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6 Delinquent Account = $22,073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8CE261-1289-98A5-6B54-487F9367A2A0}"/>
              </a:ext>
            </a:extLst>
          </p:cNvPr>
          <p:cNvSpPr txBox="1"/>
          <p:nvPr/>
        </p:nvSpPr>
        <p:spPr>
          <a:xfrm>
            <a:off x="962526" y="6045154"/>
            <a:ext cx="109166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 </a:t>
            </a:r>
            <a:r>
              <a:rPr lang="en-US" b="1" dirty="0"/>
              <a:t>1006</a:t>
            </a:r>
            <a:r>
              <a:rPr lang="en-US" dirty="0"/>
              <a:t> $1,000 was sent to attorney - costs of filing, service of process fees, and some court reporter fees if a court reporter is needed for a hearing or deposition</a:t>
            </a:r>
          </a:p>
        </p:txBody>
      </p:sp>
    </p:spTree>
    <p:extLst>
      <p:ext uri="{BB962C8B-B14F-4D97-AF65-F5344CB8AC3E}">
        <p14:creationId xmlns:p14="http://schemas.microsoft.com/office/powerpoint/2010/main" val="1684376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73C9DD-9FB2-B03D-D98A-1E6AED74C1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C8FC8-D269-B0EA-A93C-E0573A1FA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WAIVER OF LATE FEE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D0B476-D81E-F929-7566-B6EEED3B9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1600" dirty="0"/>
          </a:p>
          <a:p>
            <a:endParaRPr lang="en-US" sz="1600" dirty="0"/>
          </a:p>
          <a:p>
            <a:r>
              <a:rPr lang="en-US" dirty="0"/>
              <a:t>Owner requested waiver of late fee due to an issue with a check. Prior management LMG advised owner fee would get waived.</a:t>
            </a:r>
          </a:p>
          <a:p>
            <a:r>
              <a:rPr lang="en-US" dirty="0"/>
              <a:t>Board reviewed request and approved the waiver of the $25 late fee. </a:t>
            </a:r>
          </a:p>
          <a:p>
            <a:r>
              <a:rPr lang="en-US" dirty="0"/>
              <a:t>Vote 3 – 2.</a:t>
            </a:r>
          </a:p>
          <a:p>
            <a:r>
              <a:rPr lang="en-US" dirty="0"/>
              <a:t>Board member requests open discussion about waiving late fees. Open Discussion Only – No Vote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354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93A349-2E28-41C9-6D68-FCCF0AAEE1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FA17D-7044-749D-154A-88810DCC4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3149" y="497541"/>
            <a:ext cx="3108626" cy="1444752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200" b="1" dirty="0">
                <a:solidFill>
                  <a:srgbClr val="EBEBEB"/>
                </a:solidFill>
              </a:rPr>
              <a:t>AVERAGE</a:t>
            </a:r>
            <a:br>
              <a:rPr lang="en-US" sz="3200" b="1" dirty="0">
                <a:solidFill>
                  <a:srgbClr val="EBEBEB"/>
                </a:solidFill>
              </a:rPr>
            </a:br>
            <a:r>
              <a:rPr lang="en-US" sz="3200" b="1" dirty="0">
                <a:solidFill>
                  <a:srgbClr val="EBEBEB"/>
                </a:solidFill>
              </a:rPr>
              <a:t>MONTHLY </a:t>
            </a:r>
            <a:br>
              <a:rPr lang="en-US" sz="3200" b="1" dirty="0">
                <a:solidFill>
                  <a:srgbClr val="EBEBEB"/>
                </a:solidFill>
              </a:rPr>
            </a:br>
            <a:r>
              <a:rPr lang="en-US" sz="3200" b="1" dirty="0">
                <a:solidFill>
                  <a:srgbClr val="EBEBEB"/>
                </a:solidFill>
              </a:rPr>
              <a:t>EXPENSES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1C1638E2-80EA-2E2F-C620-590E6E885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855" y="3072385"/>
            <a:ext cx="3108057" cy="2947415"/>
          </a:xfrm>
        </p:spPr>
        <p:txBody>
          <a:bodyPr>
            <a:normAutofit/>
          </a:bodyPr>
          <a:lstStyle/>
          <a:p>
            <a:endParaRPr lang="en-US" sz="14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4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</a:p>
          <a:p>
            <a:endParaRPr lang="en-US" sz="14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endParaRPr lang="en-US" sz="14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endParaRPr lang="en-US" sz="1400">
              <a:solidFill>
                <a:srgbClr val="FFFFFF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6195796-0873-D62F-64BD-0AA8737D2D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617804"/>
              </p:ext>
            </p:extLst>
          </p:nvPr>
        </p:nvGraphicFramePr>
        <p:xfrm>
          <a:off x="5048451" y="1147482"/>
          <a:ext cx="5637478" cy="48090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61575">
                  <a:extLst>
                    <a:ext uri="{9D8B030D-6E8A-4147-A177-3AD203B41FA5}">
                      <a16:colId xmlns:a16="http://schemas.microsoft.com/office/drawing/2014/main" val="1373080924"/>
                    </a:ext>
                  </a:extLst>
                </a:gridCol>
                <a:gridCol w="1875903">
                  <a:extLst>
                    <a:ext uri="{9D8B030D-6E8A-4147-A177-3AD203B41FA5}">
                      <a16:colId xmlns:a16="http://schemas.microsoft.com/office/drawing/2014/main" val="1178064836"/>
                    </a:ext>
                  </a:extLst>
                </a:gridCol>
              </a:tblGrid>
              <a:tr h="32865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300" b="1" u="none" strike="noStrike">
                          <a:effectLst/>
                        </a:rPr>
                        <a:t>Monthly Expense</a:t>
                      </a:r>
                      <a:endParaRPr lang="en-US" sz="2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73731388"/>
                  </a:ext>
                </a:extLst>
              </a:tr>
              <a:tr h="3286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Insurance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 8,975.69 </a:t>
                      </a: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937380206"/>
                  </a:ext>
                </a:extLst>
              </a:tr>
              <a:tr h="6100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Utilities (Electric, Water, Phone, Internet)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  1,583.33 </a:t>
                      </a: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96594707"/>
                  </a:ext>
                </a:extLst>
              </a:tr>
              <a:tr h="3286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Landscaping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 3,600.00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1026376496"/>
                  </a:ext>
                </a:extLst>
              </a:tr>
              <a:tr h="3286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Janitorial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     444.00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3515432723"/>
                  </a:ext>
                </a:extLst>
              </a:tr>
              <a:tr h="3286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Pool Maintenance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     500.00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3771881538"/>
                  </a:ext>
                </a:extLst>
              </a:tr>
              <a:tr h="3286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PayHOA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 Accounting Platform</a:t>
                      </a: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    (433 plus fees)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4136662463"/>
                  </a:ext>
                </a:extLst>
              </a:tr>
              <a:tr h="3286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Reserve Transfer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lvl="0" algn="just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7553</a:t>
                      </a:r>
                    </a:p>
                    <a:p>
                      <a:pPr lvl="0" algn="just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(4780 + 2773) </a:t>
                      </a: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3661911868"/>
                  </a:ext>
                </a:extLst>
              </a:tr>
              <a:tr h="3286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Eufy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Sim Card</a:t>
                      </a: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         7.00</a:t>
                      </a: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597726141"/>
                  </a:ext>
                </a:extLst>
              </a:tr>
              <a:tr h="3286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Smart Entry</a:t>
                      </a: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          122.00</a:t>
                      </a: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3320268901"/>
                  </a:ext>
                </a:extLst>
              </a:tr>
              <a:tr h="3286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Rust Control</a:t>
                      </a: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          325.00</a:t>
                      </a: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1136315757"/>
                  </a:ext>
                </a:extLst>
              </a:tr>
              <a:tr h="3286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Google WorkSpace Business Standard +</a:t>
                      </a:r>
                      <a:b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Voice Starter Pkg</a:t>
                      </a: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$           30.41</a:t>
                      </a: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1165874791"/>
                  </a:ext>
                </a:extLst>
              </a:tr>
              <a:tr h="328658"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 23573.43</a:t>
                      </a: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32544467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50859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62395F-57D9-923F-F6AF-5BE8868CDD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B1F23-2741-C326-F9CC-AA0429CA4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INVOICES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7C2AD-210C-57C0-FCDF-FAE14CE872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5 year drainage recertification - $3500 (may require </a:t>
            </a:r>
            <a:r>
              <a:rPr lang="en-US" dirty="0" err="1"/>
              <a:t>addl</a:t>
            </a:r>
            <a:r>
              <a:rPr lang="en-US" dirty="0"/>
              <a:t> expense to clean/repair any item in the report) </a:t>
            </a:r>
          </a:p>
          <a:p>
            <a:pPr lvl="0"/>
            <a:r>
              <a:rPr lang="en-US" dirty="0"/>
              <a:t>city warnings - clickers $2196</a:t>
            </a:r>
          </a:p>
          <a:p>
            <a:pPr lvl="0"/>
            <a:r>
              <a:rPr lang="en-US" dirty="0"/>
              <a:t>foreclosed unit 1799 - $1000</a:t>
            </a:r>
          </a:p>
          <a:p>
            <a:pPr lvl="0"/>
            <a:r>
              <a:rPr lang="en-US" dirty="0"/>
              <a:t>unpaid invoices that LMG didn’t process (received 2 so far - summers fire $1225 and Devine Electric $279)</a:t>
            </a:r>
          </a:p>
          <a:p>
            <a:r>
              <a:rPr lang="en-US" dirty="0"/>
              <a:t>Expenses from operating</a:t>
            </a:r>
          </a:p>
          <a:p>
            <a:r>
              <a:rPr lang="en-US" dirty="0"/>
              <a:t>Pending ATT statement for $65.70 (</a:t>
            </a:r>
            <a:r>
              <a:rPr lang="en-US" dirty="0" err="1"/>
              <a:t>Eufy</a:t>
            </a:r>
            <a:r>
              <a:rPr lang="en-US" dirty="0"/>
              <a:t> camera)</a:t>
            </a:r>
          </a:p>
          <a:p>
            <a:r>
              <a:rPr lang="en-US" dirty="0" err="1"/>
              <a:t>EIOTClub</a:t>
            </a:r>
            <a:r>
              <a:rPr lang="en-US" dirty="0"/>
              <a:t> – Currently $7/month for 500MB </a:t>
            </a:r>
          </a:p>
          <a:p>
            <a:r>
              <a:rPr lang="en-US" dirty="0"/>
              <a:t>$475 Finite Business Solutions  - Terminated Jan 9</a:t>
            </a:r>
            <a:r>
              <a:rPr lang="en-US" baseline="30000" dirty="0"/>
              <a:t>th</a:t>
            </a:r>
            <a:r>
              <a:rPr lang="en-US" dirty="0"/>
              <a:t> 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237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74DA31-9D0E-876D-7088-90F38D2BC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DD50E-5AD9-C375-4482-667F42426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PayHOA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F5122-860A-07CB-8BA1-B11F9C736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1600" dirty="0"/>
          </a:p>
          <a:p>
            <a:endParaRPr lang="en-US" sz="1600" dirty="0"/>
          </a:p>
          <a:p>
            <a:r>
              <a:rPr lang="en-US" dirty="0"/>
              <a:t>NEW ACCOUNTING PLATFORM EFFECTIVE JAN 2026</a:t>
            </a:r>
          </a:p>
          <a:p>
            <a:r>
              <a:rPr lang="en-US" dirty="0"/>
              <a:t>HOMEOWNERS SHOULD HAVE ACCESS NEW SOFTWARE – </a:t>
            </a:r>
            <a:r>
              <a:rPr lang="en-US" dirty="0" err="1"/>
              <a:t>PayHOA</a:t>
            </a:r>
            <a:endParaRPr lang="en-US" dirty="0"/>
          </a:p>
          <a:p>
            <a:r>
              <a:rPr lang="en-US" dirty="0"/>
              <a:t>NO ACCESS OR NEED SUPPORT SEND EMAIL TO </a:t>
            </a:r>
            <a:r>
              <a:rPr lang="en-US" dirty="0">
                <a:hlinkClick r:id="rId2"/>
              </a:rPr>
              <a:t>INFO@CFWHOA.COM</a:t>
            </a:r>
            <a:endParaRPr lang="en-US" dirty="0"/>
          </a:p>
          <a:p>
            <a:r>
              <a:rPr lang="en-US" dirty="0"/>
              <a:t>COMMUNICATION SUCCESS RATE – 98% OPEN/CLICKED ON EMAIL</a:t>
            </a:r>
          </a:p>
          <a:p>
            <a:r>
              <a:rPr lang="en-US" dirty="0"/>
              <a:t>LOGIN SUCCESS RATE – 93% (4 UNITS NEVER LOGGED IN)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1077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4535</TotalTime>
  <Words>564</Words>
  <Application>Microsoft Office PowerPoint</Application>
  <PresentationFormat>Widescreen</PresentationFormat>
  <Paragraphs>117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 Narrow</vt:lpstr>
      <vt:lpstr>Arial</vt:lpstr>
      <vt:lpstr>Calibri</vt:lpstr>
      <vt:lpstr>Century Gothic</vt:lpstr>
      <vt:lpstr>Wingdings 3</vt:lpstr>
      <vt:lpstr>Ion Boardroom</vt:lpstr>
      <vt:lpstr> Treasurer Report</vt:lpstr>
      <vt:lpstr>ACCOUNT BALANCES</vt:lpstr>
      <vt:lpstr>FINANCIALS</vt:lpstr>
      <vt:lpstr>RESERVES</vt:lpstr>
      <vt:lpstr>Delinquent Accounts</vt:lpstr>
      <vt:lpstr>WAIVER OF LATE FEE</vt:lpstr>
      <vt:lpstr>AVERAGE MONTHLY  EXPENSES</vt:lpstr>
      <vt:lpstr>INVOICES</vt:lpstr>
      <vt:lpstr>PayHOA</vt:lpstr>
      <vt:lpstr>CONTACT INFO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Erika OBryant</cp:lastModifiedBy>
  <cp:revision>328</cp:revision>
  <dcterms:created xsi:type="dcterms:W3CDTF">2023-05-22T16:23:27Z</dcterms:created>
  <dcterms:modified xsi:type="dcterms:W3CDTF">2026-03-09T14:46:56Z</dcterms:modified>
</cp:coreProperties>
</file>